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8"/>
  </p:notesMasterIdLst>
  <p:handoutMasterIdLst>
    <p:handoutMasterId r:id="rId29"/>
  </p:handoutMasterIdLst>
  <p:sldIdLst>
    <p:sldId id="547" r:id="rId2"/>
    <p:sldId id="550" r:id="rId3"/>
    <p:sldId id="558" r:id="rId4"/>
    <p:sldId id="665" r:id="rId5"/>
    <p:sldId id="584" r:id="rId6"/>
    <p:sldId id="664" r:id="rId7"/>
    <p:sldId id="604" r:id="rId8"/>
    <p:sldId id="597" r:id="rId9"/>
    <p:sldId id="678" r:id="rId10"/>
    <p:sldId id="680" r:id="rId11"/>
    <p:sldId id="683" r:id="rId12"/>
    <p:sldId id="681" r:id="rId13"/>
    <p:sldId id="686" r:id="rId14"/>
    <p:sldId id="684" r:id="rId15"/>
    <p:sldId id="685" r:id="rId16"/>
    <p:sldId id="679" r:id="rId17"/>
    <p:sldId id="682" r:id="rId18"/>
    <p:sldId id="641" r:id="rId19"/>
    <p:sldId id="642" r:id="rId20"/>
    <p:sldId id="650" r:id="rId21"/>
    <p:sldId id="687" r:id="rId22"/>
    <p:sldId id="643" r:id="rId23"/>
    <p:sldId id="562" r:id="rId24"/>
    <p:sldId id="554" r:id="rId25"/>
    <p:sldId id="552" r:id="rId26"/>
    <p:sldId id="553" r:id="rId2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093" autoAdjust="0"/>
    <p:restoredTop sz="94660"/>
  </p:normalViewPr>
  <p:slideViewPr>
    <p:cSldViewPr>
      <p:cViewPr varScale="1">
        <p:scale>
          <a:sx n="75" d="100"/>
          <a:sy n="75" d="100"/>
        </p:scale>
        <p:origin x="-90" y="-30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304"/>
    </p:cViewPr>
  </p:sorterViewPr>
  <p:notesViewPr>
    <p:cSldViewPr>
      <p:cViewPr varScale="1">
        <p:scale>
          <a:sx n="76" d="100"/>
          <a:sy n="76" d="100"/>
        </p:scale>
        <p:origin x="-372"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2020-08-10</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8/10/2020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baseline="0" dirty="0" smtClean="0">
                <a:solidFill>
                  <a:srgbClr val="FFFFFF"/>
                </a:solidFill>
                <a:latin typeface="Georgia" panose="02040502050405020303" pitchFamily="18" charset="0"/>
                <a:ea typeface="ＭＳ Ｐゴシック" charset="-128"/>
                <a:cs typeface="Arial" pitchFamily="34" charset="0"/>
              </a:rPr>
              <a:t> Werner </a:t>
            </a:r>
            <a:r>
              <a:rPr lang="en-US" sz="1100" b="0" kern="0" baseline="0" dirty="0" err="1" smtClean="0">
                <a:solidFill>
                  <a:srgbClr val="FFFFFF"/>
                </a:solidFill>
                <a:latin typeface="Georgia" panose="02040502050405020303" pitchFamily="18" charset="0"/>
                <a:ea typeface="ＭＳ Ｐゴシック" charset="-128"/>
                <a:cs typeface="Arial" pitchFamily="34" charset="0"/>
              </a:rPr>
              <a:t>Dietl</a:t>
            </a:r>
            <a:r>
              <a:rPr lang="en-US" sz="1100" b="0" kern="0" baseline="0" dirty="0" smtClean="0">
                <a:solidFill>
                  <a:srgbClr val="FFFFFF"/>
                </a:solidFill>
                <a:latin typeface="Georgia" panose="02040502050405020303" pitchFamily="18" charset="0"/>
                <a:ea typeface="ＭＳ Ｐゴシック" charset="-128"/>
                <a:cs typeface="Arial" pitchFamily="34" charset="0"/>
              </a:rPr>
              <a:t>, Ph. 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Arrays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More on arrays</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23471"/>
    </mc:Choice>
    <mc:Fallback>
      <p:transition spd="slow" advTm="23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Passing arrays as arguments</a:t>
            </a:r>
            <a:endParaRPr lang="en-CA" dirty="0"/>
          </a:p>
        </p:txBody>
      </p:sp>
      <p:sp>
        <p:nvSpPr>
          <p:cNvPr id="3" name="Content Placeholder 2"/>
          <p:cNvSpPr>
            <a:spLocks noGrp="1"/>
          </p:cNvSpPr>
          <p:nvPr>
            <p:ph idx="1"/>
          </p:nvPr>
        </p:nvSpPr>
        <p:spPr/>
        <p:txBody>
          <a:bodyPr/>
          <a:lstStyle/>
          <a:p>
            <a:r>
              <a:rPr lang="en-US" dirty="0" smtClean="0"/>
              <a:t>We calculate and print out the average:</a:t>
            </a:r>
          </a:p>
          <a:p>
            <a:pPr marL="800100" lvl="2" indent="0">
              <a:buNone/>
            </a:pPr>
            <a:r>
              <a:rPr lang="en-US" sz="1500" dirty="0" smtClean="0">
                <a:latin typeface="Consolas" panose="020B0609020204030204" pitchFamily="49" charset="0"/>
              </a:rPr>
              <a:t>double average( double array[], unsigned </a:t>
            </a:r>
            <a:r>
              <a:rPr lang="en-US" sz="1500" dirty="0" err="1" smtClean="0">
                <a:latin typeface="Consolas" panose="020B0609020204030204" pitchFamily="49" charset="0"/>
              </a:rPr>
              <a:t>int</a:t>
            </a:r>
            <a:r>
              <a:rPr lang="en-US" sz="1500" dirty="0" smtClean="0">
                <a:latin typeface="Consolas" panose="020B0609020204030204" pitchFamily="49" charset="0"/>
              </a:rPr>
              <a:t> capacity ) </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double sum{0.0};</a:t>
            </a:r>
          </a:p>
          <a:p>
            <a:pPr marL="800100" lvl="2" indent="0">
              <a:buNone/>
            </a:pPr>
            <a:endParaRPr lang="en-US" sz="1500" dirty="0" smtClean="0">
              <a:latin typeface="Consolas" panose="020B0609020204030204" pitchFamily="49" charset="0"/>
            </a:endParaRP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for ( unsigned </a:t>
            </a:r>
            <a:r>
              <a:rPr lang="en-US" sz="1500" dirty="0" err="1" smtClean="0">
                <a:latin typeface="Consolas" panose="020B0609020204030204" pitchFamily="49" charset="0"/>
              </a:rPr>
              <a:t>int</a:t>
            </a:r>
            <a:r>
              <a:rPr lang="en-US" sz="1500" dirty="0">
                <a:latin typeface="Consolas" panose="020B0609020204030204" pitchFamily="49" charset="0"/>
              </a:rPr>
              <a:t> </a:t>
            </a:r>
            <a:r>
              <a:rPr lang="en-US" sz="1500" dirty="0" smtClean="0">
                <a:latin typeface="Consolas" panose="020B0609020204030204" pitchFamily="49" charset="0"/>
              </a:rPr>
              <a:t>k{0}; k &lt; capacity; ++k ) {</a:t>
            </a: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sum += array[k];</a:t>
            </a: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a:t>
            </a:r>
          </a:p>
          <a:p>
            <a:pPr marL="800100" lvl="2" indent="0">
              <a:buNone/>
            </a:pPr>
            <a:endParaRPr lang="en-US" sz="1500" dirty="0">
              <a:latin typeface="Consolas" panose="020B0609020204030204" pitchFamily="49" charset="0"/>
            </a:endParaRPr>
          </a:p>
          <a:p>
            <a:pPr marL="800100" lvl="2" indent="0">
              <a:buNone/>
            </a:pPr>
            <a:r>
              <a:rPr lang="en-US" sz="1500" dirty="0" smtClean="0">
                <a:latin typeface="Consolas" panose="020B0609020204030204" pitchFamily="49" charset="0"/>
              </a:rPr>
              <a:t>    return sum/capacity;</a:t>
            </a:r>
            <a:endParaRPr lang="en-US" sz="1500" dirty="0">
              <a:latin typeface="Consolas" panose="020B0609020204030204" pitchFamily="49" charset="0"/>
            </a:endParaRPr>
          </a:p>
          <a:p>
            <a:pPr marL="800100" lvl="2" indent="0">
              <a:buNone/>
            </a:pPr>
            <a:r>
              <a:rPr lang="en-US" sz="1500" dirty="0" smtClean="0">
                <a:latin typeface="Consolas" panose="020B0609020204030204" pitchFamily="49" charset="0"/>
              </a:rPr>
              <a:t>}</a:t>
            </a:r>
            <a:endParaRPr lang="en-US" sz="1500" dirty="0">
              <a:latin typeface="Consolas" panose="020B0609020204030204" pitchFamily="49" charset="0"/>
            </a:endParaRPr>
          </a:p>
          <a:p>
            <a:pPr marL="800100" lvl="2" indent="0">
              <a:buNone/>
            </a:pPr>
            <a:endParaRPr lang="en-US" sz="1500" dirty="0">
              <a:latin typeface="Consolas" panose="020B0609020204030204" pitchFamily="49" charset="0"/>
            </a:endParaRPr>
          </a:p>
          <a:p>
            <a:pPr marL="800100" lvl="2" indent="0">
              <a:buNone/>
            </a:pPr>
            <a:r>
              <a:rPr lang="en-US" sz="1500" dirty="0" err="1" smtClean="0">
                <a:latin typeface="Consolas" panose="020B0609020204030204" pitchFamily="49" charset="0"/>
              </a:rPr>
              <a:t>int</a:t>
            </a:r>
            <a:r>
              <a:rPr lang="en-US" sz="1500" dirty="0" smtClean="0">
                <a:latin typeface="Consolas" panose="020B0609020204030204" pitchFamily="49" charset="0"/>
              </a:rPr>
              <a:t> </a:t>
            </a:r>
            <a:r>
              <a:rPr lang="en-US" sz="1500" dirty="0">
                <a:latin typeface="Consolas" panose="020B0609020204030204" pitchFamily="49" charset="0"/>
              </a:rPr>
              <a:t>main() {</a:t>
            </a: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double data[5]{ 103.8, 105.1, 102.6, 103.7, 104.9 };</a:t>
            </a:r>
            <a:endParaRPr lang="en-US" sz="1500" dirty="0">
              <a:latin typeface="Consolas" panose="020B0609020204030204" pitchFamily="49" charset="0"/>
            </a:endParaRPr>
          </a:p>
          <a:p>
            <a:pPr marL="800100" lvl="2" indent="0">
              <a:buNone/>
            </a:pPr>
            <a:endParaRPr lang="en-US" sz="1500" dirty="0" smtClean="0">
              <a:latin typeface="Consolas" panose="020B0609020204030204" pitchFamily="49" charset="0"/>
            </a:endParaRPr>
          </a:p>
          <a:p>
            <a:pPr marL="800100" lvl="2" indent="0">
              <a:buNone/>
            </a:pP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cout</a:t>
            </a:r>
            <a:r>
              <a:rPr lang="en-US" sz="1500" dirty="0" smtClean="0">
                <a:latin typeface="Consolas" panose="020B0609020204030204" pitchFamily="49" charset="0"/>
              </a:rPr>
              <a:t> &lt;&lt; average( data, 5 ) &lt;&lt;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endl</a:t>
            </a:r>
            <a:r>
              <a:rPr lang="en-US" sz="1500" dirty="0" smtClean="0">
                <a:latin typeface="Consolas" panose="020B0609020204030204" pitchFamily="49" charset="0"/>
              </a:rPr>
              <a:t>;</a:t>
            </a:r>
            <a:endParaRPr lang="en-US" sz="1500" dirty="0">
              <a:latin typeface="Consolas" panose="020B0609020204030204" pitchFamily="49" charset="0"/>
            </a:endParaRP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return 0;</a:t>
            </a:r>
          </a:p>
          <a:p>
            <a:pPr marL="800100" lvl="2" indent="0">
              <a:buNone/>
            </a:pPr>
            <a:r>
              <a:rPr lang="en-US" sz="1500" dirty="0" smtClean="0">
                <a:latin typeface="Consolas" panose="020B0609020204030204" pitchFamily="49" charset="0"/>
              </a:rPr>
              <a:t>}</a:t>
            </a:r>
            <a:endParaRPr lang="en-US" sz="1500" dirty="0">
              <a:latin typeface="Consolas" panose="020B0609020204030204" pitchFamily="49" charset="0"/>
            </a:endParaRPr>
          </a:p>
        </p:txBody>
      </p:sp>
      <p:sp>
        <p:nvSpPr>
          <p:cNvPr id="4" name="Rectangle 3"/>
          <p:cNvSpPr/>
          <p:nvPr/>
        </p:nvSpPr>
        <p:spPr>
          <a:xfrm>
            <a:off x="6372200" y="3613666"/>
            <a:ext cx="1595309" cy="707886"/>
          </a:xfrm>
          <a:prstGeom prst="rect">
            <a:avLst/>
          </a:prstGeom>
        </p:spPr>
        <p:txBody>
          <a:bodyPr wrap="none">
            <a:spAutoFit/>
          </a:bodyPr>
          <a:lstStyle/>
          <a:p>
            <a:r>
              <a:rPr lang="en-CA" sz="2000" dirty="0" smtClean="0">
                <a:solidFill>
                  <a:srgbClr val="0070C0"/>
                </a:solidFill>
                <a:latin typeface="Georgia" panose="02040502050405020303" pitchFamily="18" charset="0"/>
              </a:rPr>
              <a:t>Output:</a:t>
            </a:r>
          </a:p>
          <a:p>
            <a:r>
              <a:rPr lang="en-CA" sz="2000" dirty="0">
                <a:solidFill>
                  <a:srgbClr val="0070C0"/>
                </a:solidFill>
                <a:latin typeface="Consolas" panose="020B0609020204030204" pitchFamily="49" charset="0"/>
              </a:rPr>
              <a:t> </a:t>
            </a:r>
            <a:r>
              <a:rPr lang="en-CA" sz="2000" dirty="0" smtClean="0">
                <a:solidFill>
                  <a:srgbClr val="0070C0"/>
                </a:solidFill>
                <a:latin typeface="Consolas" panose="020B0609020204030204" pitchFamily="49" charset="0"/>
              </a:rPr>
              <a:t>   104.02</a:t>
            </a:r>
            <a:endParaRPr lang="en-CA" sz="2000" dirty="0">
              <a:solidFill>
                <a:srgbClr val="0070C0"/>
              </a:solidFill>
              <a:latin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27675406"/>
      </p:ext>
    </p:extLst>
  </p:cSld>
  <p:clrMapOvr>
    <a:masterClrMapping/>
  </p:clrMapOvr>
  <mc:AlternateContent xmlns:mc="http://schemas.openxmlformats.org/markup-compatibility/2006">
    <mc:Choice xmlns:p14="http://schemas.microsoft.com/office/powerpoint/2010/main" Requires="p14">
      <p:transition spd="slow" p14:dur="2000" advTm="145896"/>
    </mc:Choice>
    <mc:Fallback>
      <p:transition spd="slow" advTm="145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Passing arrays as arguments</a:t>
            </a:r>
            <a:endParaRPr lang="en-CA" dirty="0"/>
          </a:p>
        </p:txBody>
      </p:sp>
      <p:sp>
        <p:nvSpPr>
          <p:cNvPr id="3" name="Content Placeholder 2"/>
          <p:cNvSpPr>
            <a:spLocks noGrp="1"/>
          </p:cNvSpPr>
          <p:nvPr>
            <p:ph idx="1"/>
          </p:nvPr>
        </p:nvSpPr>
        <p:spPr/>
        <p:txBody>
          <a:bodyPr/>
          <a:lstStyle/>
          <a:p>
            <a:r>
              <a:rPr lang="en-US" dirty="0" smtClean="0"/>
              <a:t>One solution is to have a separate local variable store the capacity:</a:t>
            </a:r>
            <a:endParaRPr lang="en-US" dirty="0" smtClean="0"/>
          </a:p>
          <a:p>
            <a:pPr marL="800100" lvl="2" indent="0">
              <a:buNone/>
            </a:pPr>
            <a:r>
              <a:rPr lang="en-US" sz="1500" dirty="0" err="1" smtClean="0">
                <a:latin typeface="Consolas" panose="020B0609020204030204" pitchFamily="49" charset="0"/>
              </a:rPr>
              <a:t>int</a:t>
            </a:r>
            <a:r>
              <a:rPr lang="en-US" sz="1500" dirty="0" smtClean="0">
                <a:latin typeface="Consolas" panose="020B0609020204030204" pitchFamily="49" charset="0"/>
              </a:rPr>
              <a:t> </a:t>
            </a:r>
            <a:r>
              <a:rPr lang="en-US" sz="1500" dirty="0">
                <a:latin typeface="Consolas" panose="020B0609020204030204" pitchFamily="49" charset="0"/>
              </a:rPr>
              <a:t>main() </a:t>
            </a:r>
            <a:r>
              <a:rPr lang="en-US" sz="1500" dirty="0" smtClean="0">
                <a:latin typeface="Consolas" panose="020B0609020204030204" pitchFamily="49" charset="0"/>
              </a:rPr>
              <a:t>{</a:t>
            </a: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unsigned </a:t>
            </a:r>
            <a:r>
              <a:rPr lang="en-US" sz="1500" dirty="0" err="1" smtClean="0">
                <a:latin typeface="Consolas" panose="020B0609020204030204" pitchFamily="49" charset="0"/>
              </a:rPr>
              <a:t>int</a:t>
            </a:r>
            <a:r>
              <a:rPr lang="en-US" sz="1500" dirty="0" smtClean="0">
                <a:latin typeface="Consolas" panose="020B0609020204030204" pitchFamily="49" charset="0"/>
              </a:rPr>
              <a:t> </a:t>
            </a:r>
            <a:r>
              <a:rPr lang="en-US" sz="1500" dirty="0" err="1" smtClean="0">
                <a:latin typeface="Consolas" panose="020B0609020204030204" pitchFamily="49" charset="0"/>
              </a:rPr>
              <a:t>const</a:t>
            </a:r>
            <a:r>
              <a:rPr lang="en-US" sz="1500" dirty="0" smtClean="0">
                <a:latin typeface="Consolas" panose="020B0609020204030204" pitchFamily="49" charset="0"/>
              </a:rPr>
              <a:t> DATA_CAPACITY{5};</a:t>
            </a: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double </a:t>
            </a:r>
            <a:r>
              <a:rPr lang="en-US" sz="1500" dirty="0" smtClean="0">
                <a:latin typeface="Consolas" panose="020B0609020204030204" pitchFamily="49" charset="0"/>
              </a:rPr>
              <a:t>data[DATA_CAPACITY]{ </a:t>
            </a:r>
            <a:r>
              <a:rPr lang="en-US" sz="1500" dirty="0" smtClean="0">
                <a:latin typeface="Consolas" panose="020B0609020204030204" pitchFamily="49" charset="0"/>
              </a:rPr>
              <a:t>103.8, 105.1, 102.6, 103.7, 104.9 };</a:t>
            </a:r>
            <a:endParaRPr lang="en-US" sz="1500" dirty="0">
              <a:latin typeface="Consolas" panose="020B0609020204030204" pitchFamily="49" charset="0"/>
            </a:endParaRPr>
          </a:p>
          <a:p>
            <a:pPr marL="800100" lvl="2" indent="0">
              <a:buNone/>
            </a:pPr>
            <a:endParaRPr lang="en-US" sz="1500" dirty="0" smtClean="0">
              <a:latin typeface="Consolas" panose="020B0609020204030204" pitchFamily="49" charset="0"/>
            </a:endParaRPr>
          </a:p>
          <a:p>
            <a:pPr marL="800100" lvl="2" indent="0">
              <a:buNone/>
            </a:pP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cout</a:t>
            </a:r>
            <a:r>
              <a:rPr lang="en-US" sz="1500" dirty="0" smtClean="0">
                <a:latin typeface="Consolas" panose="020B0609020204030204" pitchFamily="49" charset="0"/>
              </a:rPr>
              <a:t> &lt;&lt; </a:t>
            </a:r>
            <a:r>
              <a:rPr lang="en-US" sz="1500" dirty="0" smtClean="0">
                <a:latin typeface="Consolas" panose="020B0609020204030204" pitchFamily="49" charset="0"/>
              </a:rPr>
              <a:t>average( </a:t>
            </a:r>
            <a:r>
              <a:rPr lang="en-US" sz="1500" dirty="0" smtClean="0">
                <a:latin typeface="Consolas" panose="020B0609020204030204" pitchFamily="49" charset="0"/>
              </a:rPr>
              <a:t>data, </a:t>
            </a:r>
            <a:r>
              <a:rPr lang="en-US" sz="1500" dirty="0">
                <a:latin typeface="Consolas" panose="020B0609020204030204" pitchFamily="49" charset="0"/>
              </a:rPr>
              <a:t>DATA_CAPACITY </a:t>
            </a:r>
            <a:r>
              <a:rPr lang="en-US" sz="1500" dirty="0" smtClean="0">
                <a:latin typeface="Consolas" panose="020B0609020204030204" pitchFamily="49" charset="0"/>
              </a:rPr>
              <a:t>) &lt;&lt;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endl</a:t>
            </a:r>
            <a:r>
              <a:rPr lang="en-US" sz="1500" dirty="0" smtClean="0">
                <a:latin typeface="Consolas" panose="020B0609020204030204" pitchFamily="49" charset="0"/>
              </a:rPr>
              <a:t>;</a:t>
            </a:r>
            <a:endParaRPr lang="en-US" sz="1500" dirty="0">
              <a:latin typeface="Consolas" panose="020B0609020204030204" pitchFamily="49" charset="0"/>
            </a:endParaRP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return 0;</a:t>
            </a:r>
          </a:p>
          <a:p>
            <a:pPr marL="800100" lvl="2" indent="0">
              <a:buNone/>
            </a:pPr>
            <a:r>
              <a:rPr lang="en-US" sz="1500" dirty="0" smtClean="0">
                <a:latin typeface="Consolas" panose="020B0609020204030204" pitchFamily="49" charset="0"/>
              </a:rPr>
              <a:t>}</a:t>
            </a:r>
            <a:endParaRPr lang="en-US" sz="1500" dirty="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25628322"/>
      </p:ext>
    </p:extLst>
  </p:cSld>
  <p:clrMapOvr>
    <a:masterClrMapping/>
  </p:clrMapOvr>
  <mc:AlternateContent xmlns:mc="http://schemas.openxmlformats.org/markup-compatibility/2006">
    <mc:Choice xmlns:p14="http://schemas.microsoft.com/office/powerpoint/2010/main" Requires="p14">
      <p:transition spd="slow" p14:dur="2000" advTm="35312"/>
    </mc:Choice>
    <mc:Fallback>
      <p:transition spd="slow" advTm="35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Passing arrays as arguments</a:t>
            </a:r>
            <a:endParaRPr lang="en-CA" dirty="0"/>
          </a:p>
        </p:txBody>
      </p:sp>
      <p:sp>
        <p:nvSpPr>
          <p:cNvPr id="3" name="Content Placeholder 2"/>
          <p:cNvSpPr>
            <a:spLocks noGrp="1"/>
          </p:cNvSpPr>
          <p:nvPr>
            <p:ph idx="1"/>
          </p:nvPr>
        </p:nvSpPr>
        <p:spPr/>
        <p:txBody>
          <a:bodyPr/>
          <a:lstStyle/>
          <a:p>
            <a:r>
              <a:rPr lang="en-US" dirty="0" smtClean="0"/>
              <a:t>This prints the entries of an array:</a:t>
            </a:r>
            <a:endParaRPr lang="en-US" dirty="0" smtClean="0"/>
          </a:p>
          <a:p>
            <a:pPr marL="800100" lvl="2" indent="0">
              <a:buNone/>
            </a:pPr>
            <a:r>
              <a:rPr lang="en-US" sz="1500" dirty="0" smtClean="0">
                <a:latin typeface="Consolas" panose="020B0609020204030204" pitchFamily="49" charset="0"/>
              </a:rPr>
              <a:t>void </a:t>
            </a:r>
            <a:r>
              <a:rPr lang="en-US" sz="1500" dirty="0" err="1" smtClean="0">
                <a:latin typeface="Consolas" panose="020B0609020204030204" pitchFamily="49" charset="0"/>
              </a:rPr>
              <a:t>print_array</a:t>
            </a:r>
            <a:r>
              <a:rPr lang="en-US" sz="1500" dirty="0" smtClean="0">
                <a:latin typeface="Consolas" panose="020B0609020204030204" pitchFamily="49" charset="0"/>
              </a:rPr>
              <a:t>( double array[], unsigned </a:t>
            </a:r>
            <a:r>
              <a:rPr lang="en-US" sz="1500" dirty="0" err="1" smtClean="0">
                <a:latin typeface="Consolas" panose="020B0609020204030204" pitchFamily="49" charset="0"/>
              </a:rPr>
              <a:t>int</a:t>
            </a:r>
            <a:r>
              <a:rPr lang="en-US" sz="1500" dirty="0" smtClean="0">
                <a:latin typeface="Consolas" panose="020B0609020204030204" pitchFamily="49" charset="0"/>
              </a:rPr>
              <a:t> capacity ) {</a:t>
            </a:r>
          </a:p>
          <a:p>
            <a:pPr marL="800100" lvl="2" indent="0">
              <a:buNone/>
            </a:pPr>
            <a:r>
              <a:rPr lang="en-US" sz="1500" dirty="0" smtClean="0">
                <a:latin typeface="Consolas" panose="020B0609020204030204" pitchFamily="49" charset="0"/>
              </a:rPr>
              <a:t>    if ( capacity == 0 ) {</a:t>
            </a: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return;</a:t>
            </a: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a:t>
            </a:r>
          </a:p>
          <a:p>
            <a:pPr marL="800100" lvl="2" indent="0">
              <a:buNone/>
            </a:pPr>
            <a:endParaRPr lang="en-US" sz="1500" dirty="0">
              <a:latin typeface="Consolas" panose="020B0609020204030204" pitchFamily="49" charset="0"/>
            </a:endParaRPr>
          </a:p>
          <a:p>
            <a:pPr marL="800100" lvl="2" indent="0">
              <a:buNone/>
            </a:pP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cout</a:t>
            </a:r>
            <a:r>
              <a:rPr lang="en-US" sz="1500" dirty="0" smtClean="0">
                <a:latin typeface="Consolas" panose="020B0609020204030204" pitchFamily="49" charset="0"/>
              </a:rPr>
              <a:t> &lt;&lt; array[0];</a:t>
            </a:r>
          </a:p>
          <a:p>
            <a:pPr marL="800100" lvl="2" indent="0">
              <a:buNone/>
            </a:pPr>
            <a:endParaRPr lang="en-US" sz="1500" dirty="0" smtClean="0">
              <a:latin typeface="Consolas" panose="020B0609020204030204" pitchFamily="49" charset="0"/>
            </a:endParaRPr>
          </a:p>
          <a:p>
            <a:pPr marL="800100" lvl="2" indent="0">
              <a:buNone/>
            </a:pPr>
            <a:r>
              <a:rPr lang="en-US" sz="1500" dirty="0" smtClean="0">
                <a:latin typeface="Consolas" panose="020B0609020204030204" pitchFamily="49" charset="0"/>
              </a:rPr>
              <a:t>    for ( unsigned </a:t>
            </a:r>
            <a:r>
              <a:rPr lang="en-US" sz="1500" dirty="0" err="1" smtClean="0">
                <a:latin typeface="Consolas" panose="020B0609020204030204" pitchFamily="49" charset="0"/>
              </a:rPr>
              <a:t>int</a:t>
            </a:r>
            <a:r>
              <a:rPr lang="en-US" sz="1500" dirty="0" smtClean="0">
                <a:latin typeface="Consolas" panose="020B0609020204030204" pitchFamily="49" charset="0"/>
              </a:rPr>
              <a:t> k{1}; k &lt; capacity; ++k ) {</a:t>
            </a:r>
          </a:p>
          <a:p>
            <a:pPr marL="800100" lvl="2" indent="0">
              <a:buNone/>
            </a:pP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cout</a:t>
            </a:r>
            <a:r>
              <a:rPr lang="en-US" sz="1500" dirty="0" smtClean="0">
                <a:latin typeface="Consolas" panose="020B0609020204030204" pitchFamily="49" charset="0"/>
              </a:rPr>
              <a:t> &lt;&lt; ", " &lt;&lt; array[k];</a:t>
            </a:r>
          </a:p>
          <a:p>
            <a:pPr marL="800100" lvl="2" indent="0">
              <a:buNone/>
            </a:pPr>
            <a:r>
              <a:rPr lang="en-US" sz="1500" dirty="0" smtClean="0">
                <a:latin typeface="Consolas" panose="020B0609020204030204" pitchFamily="49" charset="0"/>
              </a:rPr>
              <a:t>    }</a:t>
            </a:r>
          </a:p>
          <a:p>
            <a:pPr marL="800100" lvl="2" indent="0">
              <a:buNone/>
            </a:pPr>
            <a:endParaRPr lang="en-US" sz="1500" dirty="0" smtClean="0">
              <a:latin typeface="Consolas" panose="020B0609020204030204" pitchFamily="49" charset="0"/>
            </a:endParaRPr>
          </a:p>
          <a:p>
            <a:pPr marL="800100" lvl="2" indent="0">
              <a:buNone/>
            </a:pP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cout</a:t>
            </a:r>
            <a:r>
              <a:rPr lang="en-US" sz="1500" dirty="0" smtClean="0">
                <a:latin typeface="Consolas" panose="020B0609020204030204" pitchFamily="49" charset="0"/>
              </a:rPr>
              <a:t> &lt;&lt;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endl</a:t>
            </a:r>
            <a:r>
              <a:rPr lang="en-US" sz="1500" dirty="0" smtClean="0">
                <a:latin typeface="Consolas" panose="020B0609020204030204" pitchFamily="49" charset="0"/>
              </a:rPr>
              <a:t>;</a:t>
            </a:r>
          </a:p>
          <a:p>
            <a:pPr marL="800100" lvl="2" indent="0">
              <a:buNone/>
            </a:pPr>
            <a:r>
              <a:rPr lang="en-US" sz="1500" dirty="0" smtClean="0">
                <a:latin typeface="Consolas" panose="020B0609020204030204" pitchFamily="49" charset="0"/>
              </a:rPr>
              <a:t>}</a:t>
            </a:r>
          </a:p>
        </p:txBody>
      </p:sp>
      <p:sp>
        <p:nvSpPr>
          <p:cNvPr id="7" name="Rounded Rectangle 6"/>
          <p:cNvSpPr/>
          <p:nvPr/>
        </p:nvSpPr>
        <p:spPr>
          <a:xfrm>
            <a:off x="1691680" y="3344292"/>
            <a:ext cx="244827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3864620" y="3886448"/>
            <a:ext cx="30073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2051720" y="4174480"/>
            <a:ext cx="325306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1717080" y="2251472"/>
            <a:ext cx="2422872" cy="8174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02532503"/>
      </p:ext>
    </p:extLst>
  </p:cSld>
  <p:clrMapOvr>
    <a:masterClrMapping/>
  </p:clrMapOvr>
  <mc:AlternateContent xmlns:mc="http://schemas.openxmlformats.org/markup-compatibility/2006">
    <mc:Choice xmlns:p14="http://schemas.microsoft.com/office/powerpoint/2010/main" Requires="p14">
      <p:transition spd="slow" p14:dur="2000" advTm="73717"/>
    </mc:Choice>
    <mc:Fallback>
      <p:transition spd="slow" advTm="73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4"/>
                </p:tgtEl>
              </p:cMediaNode>
            </p:audio>
          </p:childTnLst>
        </p:cTn>
      </p:par>
    </p:tnLst>
    <p:bldLst>
      <p:bldP spid="7" grpId="0" animBg="1"/>
      <p:bldP spid="7" grpId="1" animBg="1"/>
      <p:bldP spid="8" grpId="0" animBg="1"/>
      <p:bldP spid="8" grpId="1" animBg="1"/>
      <p:bldP spid="9" grpId="0" animBg="1"/>
      <p:bldP spid="9" grpId="1" animBg="1"/>
      <p:bldP spid="12" grpId="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Passing arrays as arguments</a:t>
            </a:r>
            <a:endParaRPr lang="en-CA" dirty="0"/>
          </a:p>
        </p:txBody>
      </p:sp>
      <p:sp>
        <p:nvSpPr>
          <p:cNvPr id="3" name="Content Placeholder 2"/>
          <p:cNvSpPr>
            <a:spLocks noGrp="1"/>
          </p:cNvSpPr>
          <p:nvPr>
            <p:ph idx="1"/>
          </p:nvPr>
        </p:nvSpPr>
        <p:spPr/>
        <p:txBody>
          <a:bodyPr/>
          <a:lstStyle/>
          <a:p>
            <a:r>
              <a:rPr lang="en-US" dirty="0" smtClean="0"/>
              <a:t>This function converts an array into a string:</a:t>
            </a:r>
            <a:endParaRPr lang="en-US" dirty="0" smtClean="0"/>
          </a:p>
          <a:p>
            <a:pPr marL="800100" lvl="2" indent="0">
              <a:buNone/>
            </a:pPr>
            <a:r>
              <a:rPr lang="en-US" sz="1500" dirty="0" err="1" smtClean="0">
                <a:latin typeface="Consolas" panose="020B0609020204030204" pitchFamily="49" charset="0"/>
              </a:rPr>
              <a:t>std</a:t>
            </a:r>
            <a:r>
              <a:rPr lang="en-US" sz="1500" dirty="0" smtClean="0">
                <a:latin typeface="Consolas" panose="020B0609020204030204" pitchFamily="49" charset="0"/>
              </a:rPr>
              <a:t>::string </a:t>
            </a:r>
            <a:r>
              <a:rPr lang="en-US" sz="1500" dirty="0" err="1" smtClean="0">
                <a:latin typeface="Consolas" panose="020B0609020204030204" pitchFamily="49" charset="0"/>
              </a:rPr>
              <a:t>to_string</a:t>
            </a:r>
            <a:r>
              <a:rPr lang="en-US" sz="1500" dirty="0" smtClean="0">
                <a:latin typeface="Consolas" panose="020B0609020204030204" pitchFamily="49" charset="0"/>
              </a:rPr>
              <a:t>( double array[], unsigned </a:t>
            </a:r>
            <a:r>
              <a:rPr lang="en-US" sz="1500" dirty="0" err="1" smtClean="0">
                <a:latin typeface="Consolas" panose="020B0609020204030204" pitchFamily="49" charset="0"/>
              </a:rPr>
              <a:t>int</a:t>
            </a:r>
            <a:r>
              <a:rPr lang="en-US" sz="1500" dirty="0" smtClean="0">
                <a:latin typeface="Consolas" panose="020B0609020204030204" pitchFamily="49" charset="0"/>
              </a:rPr>
              <a:t> capacity ) {</a:t>
            </a:r>
          </a:p>
          <a:p>
            <a:pPr marL="800100" lvl="2" indent="0">
              <a:buNone/>
            </a:pPr>
            <a:r>
              <a:rPr lang="en-US" sz="1500" dirty="0" smtClean="0">
                <a:latin typeface="Consolas" panose="020B0609020204030204" pitchFamily="49" charset="0"/>
              </a:rPr>
              <a:t>    if ( capacity == 0 ) {</a:t>
            </a: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return "";</a:t>
            </a: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a:t>
            </a:r>
          </a:p>
          <a:p>
            <a:pPr marL="800100" lvl="2" indent="0">
              <a:buNone/>
            </a:pPr>
            <a:endParaRPr lang="en-US" sz="1500" dirty="0">
              <a:latin typeface="Consolas" panose="020B0609020204030204" pitchFamily="49" charset="0"/>
            </a:endParaRPr>
          </a:p>
          <a:p>
            <a:pPr marL="800100" lvl="2" indent="0">
              <a:buNone/>
            </a:pP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::string </a:t>
            </a:r>
            <a:r>
              <a:rPr lang="en-US" sz="1500" dirty="0" err="1" smtClean="0">
                <a:latin typeface="Consolas" panose="020B0609020204030204" pitchFamily="49" charset="0"/>
              </a:rPr>
              <a:t>return_string</a:t>
            </a: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to_string</a:t>
            </a:r>
            <a:r>
              <a:rPr lang="en-US" sz="1500" dirty="0" smtClean="0">
                <a:latin typeface="Consolas" panose="020B0609020204030204" pitchFamily="49" charset="0"/>
              </a:rPr>
              <a:t>( array[0] ) };</a:t>
            </a:r>
          </a:p>
          <a:p>
            <a:pPr marL="800100" lvl="2" indent="0">
              <a:buNone/>
            </a:pPr>
            <a:endParaRPr lang="en-US" sz="1500" dirty="0" smtClean="0">
              <a:latin typeface="Consolas" panose="020B0609020204030204" pitchFamily="49" charset="0"/>
            </a:endParaRPr>
          </a:p>
          <a:p>
            <a:pPr marL="800100" lvl="2" indent="0">
              <a:buNone/>
            </a:pPr>
            <a:r>
              <a:rPr lang="en-US" sz="1500" dirty="0" smtClean="0">
                <a:latin typeface="Consolas" panose="020B0609020204030204" pitchFamily="49" charset="0"/>
              </a:rPr>
              <a:t>    for ( unsigned </a:t>
            </a:r>
            <a:r>
              <a:rPr lang="en-US" sz="1500" dirty="0" err="1" smtClean="0">
                <a:latin typeface="Consolas" panose="020B0609020204030204" pitchFamily="49" charset="0"/>
              </a:rPr>
              <a:t>int</a:t>
            </a:r>
            <a:r>
              <a:rPr lang="en-US" sz="1500" dirty="0" smtClean="0">
                <a:latin typeface="Consolas" panose="020B0609020204030204" pitchFamily="49" charset="0"/>
              </a:rPr>
              <a:t> k{1}; k &lt; capacity; ++k ) {</a:t>
            </a:r>
          </a:p>
          <a:p>
            <a:pPr marL="800100" lvl="2" indent="0">
              <a:buNone/>
            </a:pPr>
            <a:r>
              <a:rPr lang="en-US" sz="1500" dirty="0" smtClean="0">
                <a:latin typeface="Consolas" panose="020B0609020204030204" pitchFamily="49" charset="0"/>
              </a:rPr>
              <a:t>        </a:t>
            </a:r>
            <a:r>
              <a:rPr lang="en-US" sz="1500" dirty="0" err="1" smtClean="0">
                <a:latin typeface="Consolas" panose="020B0609020204030204" pitchFamily="49" charset="0"/>
              </a:rPr>
              <a:t>return_string</a:t>
            </a:r>
            <a:r>
              <a:rPr lang="en-US" sz="1500" dirty="0" smtClean="0">
                <a:latin typeface="Consolas" panose="020B0609020204030204" pitchFamily="49" charset="0"/>
              </a:rPr>
              <a:t> += ", " +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to_string</a:t>
            </a:r>
            <a:r>
              <a:rPr lang="en-US" sz="1500" dirty="0" smtClean="0">
                <a:latin typeface="Consolas" panose="020B0609020204030204" pitchFamily="49" charset="0"/>
              </a:rPr>
              <a:t>( array[k] );</a:t>
            </a:r>
          </a:p>
          <a:p>
            <a:pPr marL="800100" lvl="2" indent="0">
              <a:buNone/>
            </a:pPr>
            <a:r>
              <a:rPr lang="en-US" sz="1500" dirty="0" smtClean="0">
                <a:latin typeface="Consolas" panose="020B0609020204030204" pitchFamily="49" charset="0"/>
              </a:rPr>
              <a:t>    }</a:t>
            </a:r>
          </a:p>
          <a:p>
            <a:pPr marL="800100" lvl="2" indent="0">
              <a:buNone/>
            </a:pPr>
            <a:endParaRPr lang="en-US" sz="1500" dirty="0" smtClean="0">
              <a:latin typeface="Consolas" panose="020B0609020204030204" pitchFamily="49" charset="0"/>
            </a:endParaRPr>
          </a:p>
          <a:p>
            <a:pPr marL="800100" lvl="2" indent="0">
              <a:buNone/>
            </a:pPr>
            <a:r>
              <a:rPr lang="en-US" sz="1500" dirty="0" smtClean="0">
                <a:latin typeface="Consolas" panose="020B0609020204030204" pitchFamily="49" charset="0"/>
              </a:rPr>
              <a:t>    return </a:t>
            </a:r>
            <a:r>
              <a:rPr lang="en-US" sz="1500" dirty="0" err="1" smtClean="0">
                <a:latin typeface="Consolas" panose="020B0609020204030204" pitchFamily="49" charset="0"/>
              </a:rPr>
              <a:t>return_string</a:t>
            </a:r>
            <a:r>
              <a:rPr lang="en-US" sz="1500" dirty="0" smtClean="0">
                <a:latin typeface="Consolas" panose="020B0609020204030204" pitchFamily="49" charset="0"/>
              </a:rPr>
              <a:t>;</a:t>
            </a:r>
          </a:p>
          <a:p>
            <a:pPr marL="800100" lvl="2" indent="0">
              <a:buNone/>
            </a:pPr>
            <a:r>
              <a:rPr lang="en-US" sz="1500" dirty="0" smtClean="0">
                <a:latin typeface="Consolas" panose="020B0609020204030204" pitchFamily="49" charset="0"/>
              </a:rPr>
              <a:t>}</a:t>
            </a:r>
          </a:p>
        </p:txBody>
      </p:sp>
      <p:sp>
        <p:nvSpPr>
          <p:cNvPr id="7" name="Rounded Rectangle 6"/>
          <p:cNvSpPr/>
          <p:nvPr/>
        </p:nvSpPr>
        <p:spPr>
          <a:xfrm>
            <a:off x="1691680" y="3344292"/>
            <a:ext cx="597666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3864620" y="3886448"/>
            <a:ext cx="30073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3890020" y="4174480"/>
            <a:ext cx="373171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1717080" y="2251472"/>
            <a:ext cx="2422872" cy="8174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62756365"/>
      </p:ext>
    </p:extLst>
  </p:cSld>
  <p:clrMapOvr>
    <a:masterClrMapping/>
  </p:clrMapOvr>
  <mc:AlternateContent xmlns:mc="http://schemas.openxmlformats.org/markup-compatibility/2006">
    <mc:Choice xmlns:p14="http://schemas.microsoft.com/office/powerpoint/2010/main" Requires="p14">
      <p:transition spd="slow" p14:dur="2000" advTm="68009"/>
    </mc:Choice>
    <mc:Fallback>
      <p:transition spd="slow" advTm="68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bldLst>
      <p:bldP spid="7" grpId="0" animBg="1"/>
      <p:bldP spid="7" grpId="1" animBg="1"/>
      <p:bldP spid="8" grpId="0" animBg="1"/>
      <p:bldP spid="8" grpId="1" animBg="1"/>
      <p:bldP spid="9" grpId="0" animBg="1"/>
      <p:bldP spid="9" grpId="1" animBg="1"/>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Passing arrays as arguments</a:t>
            </a:r>
            <a:endParaRPr lang="en-CA" dirty="0"/>
          </a:p>
        </p:txBody>
      </p:sp>
      <p:sp>
        <p:nvSpPr>
          <p:cNvPr id="3" name="Content Placeholder 2"/>
          <p:cNvSpPr>
            <a:spLocks noGrp="1"/>
          </p:cNvSpPr>
          <p:nvPr>
            <p:ph idx="1"/>
          </p:nvPr>
        </p:nvSpPr>
        <p:spPr/>
        <p:txBody>
          <a:bodyPr/>
          <a:lstStyle/>
          <a:p>
            <a:r>
              <a:rPr lang="en-US" dirty="0" smtClean="0"/>
              <a:t>Here we use that printing function:</a:t>
            </a:r>
            <a:endParaRPr lang="en-US" dirty="0" smtClean="0"/>
          </a:p>
          <a:p>
            <a:pPr marL="800100" lvl="2" indent="0">
              <a:buNone/>
            </a:pPr>
            <a:r>
              <a:rPr lang="en-US" sz="1500" dirty="0" err="1" smtClean="0">
                <a:latin typeface="Consolas" panose="020B0609020204030204" pitchFamily="49" charset="0"/>
              </a:rPr>
              <a:t>int</a:t>
            </a:r>
            <a:r>
              <a:rPr lang="en-US" sz="1500" dirty="0" smtClean="0">
                <a:latin typeface="Consolas" panose="020B0609020204030204" pitchFamily="49" charset="0"/>
              </a:rPr>
              <a:t> </a:t>
            </a:r>
            <a:r>
              <a:rPr lang="en-US" sz="1500" dirty="0">
                <a:latin typeface="Consolas" panose="020B0609020204030204" pitchFamily="49" charset="0"/>
              </a:rPr>
              <a:t>main() </a:t>
            </a:r>
            <a:r>
              <a:rPr lang="en-US" sz="1500" dirty="0" smtClean="0">
                <a:latin typeface="Consolas" panose="020B0609020204030204" pitchFamily="49" charset="0"/>
              </a:rPr>
              <a:t>{</a:t>
            </a:r>
            <a:endParaRPr lang="en-US" sz="1500" dirty="0">
              <a:latin typeface="Consolas" panose="020B0609020204030204" pitchFamily="49" charset="0"/>
            </a:endParaRPr>
          </a:p>
          <a:p>
            <a:pPr marL="800100" lvl="2" indent="0">
              <a:buNone/>
            </a:pPr>
            <a:r>
              <a:rPr lang="en-US" sz="1500" dirty="0" smtClean="0">
                <a:latin typeface="Consolas" panose="020B0609020204030204" pitchFamily="49" charset="0"/>
              </a:rPr>
              <a:t>    unsigned </a:t>
            </a:r>
            <a:r>
              <a:rPr lang="en-US" sz="1500" dirty="0" err="1">
                <a:latin typeface="Consolas" panose="020B0609020204030204" pitchFamily="49" charset="0"/>
              </a:rPr>
              <a:t>int</a:t>
            </a:r>
            <a:r>
              <a:rPr lang="en-US" sz="1500" dirty="0">
                <a:latin typeface="Consolas" panose="020B0609020204030204" pitchFamily="49" charset="0"/>
              </a:rPr>
              <a:t> </a:t>
            </a:r>
            <a:r>
              <a:rPr lang="en-US" sz="1500" dirty="0" err="1">
                <a:latin typeface="Consolas" panose="020B0609020204030204" pitchFamily="49" charset="0"/>
              </a:rPr>
              <a:t>const</a:t>
            </a:r>
            <a:r>
              <a:rPr lang="en-US" sz="1500" dirty="0">
                <a:latin typeface="Consolas" panose="020B0609020204030204" pitchFamily="49" charset="0"/>
              </a:rPr>
              <a:t> DATA_CAPACITY{5</a:t>
            </a:r>
            <a:r>
              <a:rPr lang="en-US" sz="1500" dirty="0" smtClean="0">
                <a:latin typeface="Consolas" panose="020B0609020204030204" pitchFamily="49" charset="0"/>
              </a:rPr>
              <a:t>};</a:t>
            </a:r>
          </a:p>
          <a:p>
            <a:pPr marL="800100" lvl="2" indent="0">
              <a:buNone/>
            </a:pPr>
            <a:r>
              <a:rPr lang="en-US" sz="1500" dirty="0" smtClean="0">
                <a:latin typeface="Consolas" panose="020B0609020204030204" pitchFamily="49" charset="0"/>
              </a:rPr>
              <a:t>    </a:t>
            </a:r>
            <a:r>
              <a:rPr lang="en-US" sz="1500" dirty="0" smtClean="0">
                <a:latin typeface="Consolas" panose="020B0609020204030204" pitchFamily="49" charset="0"/>
              </a:rPr>
              <a:t>double </a:t>
            </a:r>
            <a:r>
              <a:rPr lang="en-US" sz="1500" dirty="0" smtClean="0">
                <a:latin typeface="Consolas" panose="020B0609020204030204" pitchFamily="49" charset="0"/>
              </a:rPr>
              <a:t>data[DATA_CAPACITY]{ </a:t>
            </a:r>
            <a:r>
              <a:rPr lang="en-US" sz="1500" dirty="0" smtClean="0">
                <a:latin typeface="Consolas" panose="020B0609020204030204" pitchFamily="49" charset="0"/>
              </a:rPr>
              <a:t>103.8, 105.1, 102.6, 103.7, 104.9 };</a:t>
            </a:r>
            <a:endParaRPr lang="en-US" sz="1500" dirty="0">
              <a:latin typeface="Consolas" panose="020B0609020204030204" pitchFamily="49" charset="0"/>
            </a:endParaRPr>
          </a:p>
          <a:p>
            <a:pPr marL="800100" lvl="2" indent="0">
              <a:buNone/>
            </a:pPr>
            <a:endParaRPr lang="en-US" sz="1500" dirty="0" smtClean="0">
              <a:latin typeface="Consolas" panose="020B0609020204030204" pitchFamily="49" charset="0"/>
            </a:endParaRPr>
          </a:p>
          <a:p>
            <a:pPr marL="800100" lvl="2" indent="0">
              <a:buNone/>
            </a:pPr>
            <a:r>
              <a:rPr lang="en-US" sz="1500" dirty="0" smtClean="0">
                <a:latin typeface="Consolas" panose="020B0609020204030204" pitchFamily="49" charset="0"/>
              </a:rPr>
              <a:t>    </a:t>
            </a:r>
            <a:r>
              <a:rPr lang="en-US" sz="1500" dirty="0" err="1" smtClean="0">
                <a:latin typeface="Consolas" panose="020B0609020204030204" pitchFamily="49" charset="0"/>
              </a:rPr>
              <a:t>print_array</a:t>
            </a:r>
            <a:r>
              <a:rPr lang="en-US" sz="1500" dirty="0">
                <a:latin typeface="Consolas" panose="020B0609020204030204" pitchFamily="49" charset="0"/>
              </a:rPr>
              <a:t>( data, DATA_CAPACITY </a:t>
            </a:r>
            <a:r>
              <a:rPr lang="en-US" sz="1500" dirty="0" smtClean="0">
                <a:latin typeface="Consolas" panose="020B0609020204030204" pitchFamily="49" charset="0"/>
              </a:rPr>
              <a:t>);</a:t>
            </a:r>
            <a:endParaRPr lang="en-US" sz="1500" dirty="0" smtClean="0">
              <a:latin typeface="Consolas" panose="020B0609020204030204" pitchFamily="49" charset="0"/>
            </a:endParaRPr>
          </a:p>
          <a:p>
            <a:pPr marL="800100" lvl="2" indent="0">
              <a:buNone/>
            </a:pP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cout</a:t>
            </a:r>
            <a:r>
              <a:rPr lang="en-US" sz="1500" dirty="0" smtClean="0">
                <a:latin typeface="Consolas" panose="020B0609020204030204" pitchFamily="49" charset="0"/>
              </a:rPr>
              <a:t> &lt;&lt; </a:t>
            </a:r>
            <a:r>
              <a:rPr lang="en-US" sz="1500" dirty="0" err="1" smtClean="0">
                <a:latin typeface="Consolas" panose="020B0609020204030204" pitchFamily="49" charset="0"/>
              </a:rPr>
              <a:t>to_string</a:t>
            </a:r>
            <a:r>
              <a:rPr lang="en-US" sz="1500" dirty="0" smtClean="0">
                <a:latin typeface="Consolas" panose="020B0609020204030204" pitchFamily="49" charset="0"/>
              </a:rPr>
              <a:t>( </a:t>
            </a:r>
            <a:r>
              <a:rPr lang="en-US" sz="1500" dirty="0" smtClean="0">
                <a:latin typeface="Consolas" panose="020B0609020204030204" pitchFamily="49" charset="0"/>
              </a:rPr>
              <a:t>data, </a:t>
            </a:r>
            <a:r>
              <a:rPr lang="en-US" sz="1500" dirty="0" smtClean="0">
                <a:latin typeface="Consolas" panose="020B0609020204030204" pitchFamily="49" charset="0"/>
              </a:rPr>
              <a:t>DATA_CAPACITY </a:t>
            </a:r>
            <a:r>
              <a:rPr lang="en-US" sz="1500" dirty="0" smtClean="0">
                <a:latin typeface="Consolas" panose="020B0609020204030204" pitchFamily="49" charset="0"/>
              </a:rPr>
              <a:t>) &lt;&lt;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endl</a:t>
            </a:r>
            <a:r>
              <a:rPr lang="en-US" sz="1500" dirty="0" smtClean="0">
                <a:latin typeface="Consolas" panose="020B0609020204030204" pitchFamily="49" charset="0"/>
              </a:rPr>
              <a:t>;</a:t>
            </a:r>
            <a:endParaRPr lang="en-US" sz="1500" dirty="0">
              <a:latin typeface="Consolas" panose="020B0609020204030204" pitchFamily="49" charset="0"/>
            </a:endParaRP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return 0;</a:t>
            </a:r>
          </a:p>
          <a:p>
            <a:pPr marL="800100" lvl="2" indent="0">
              <a:buNone/>
            </a:pPr>
            <a:r>
              <a:rPr lang="en-US" sz="1500" dirty="0" smtClean="0">
                <a:latin typeface="Consolas" panose="020B0609020204030204" pitchFamily="49" charset="0"/>
              </a:rPr>
              <a:t>}</a:t>
            </a:r>
            <a:endParaRPr lang="en-US" sz="1500" dirty="0">
              <a:latin typeface="Consolas" panose="020B0609020204030204" pitchFamily="49" charset="0"/>
            </a:endParaRPr>
          </a:p>
        </p:txBody>
      </p:sp>
      <p:sp>
        <p:nvSpPr>
          <p:cNvPr id="4" name="TextBox 3"/>
          <p:cNvSpPr txBox="1"/>
          <p:nvPr/>
        </p:nvSpPr>
        <p:spPr>
          <a:xfrm>
            <a:off x="2483768" y="4472245"/>
            <a:ext cx="6516528" cy="923330"/>
          </a:xfrm>
          <a:prstGeom prst="rect">
            <a:avLst/>
          </a:prstGeom>
          <a:noFill/>
        </p:spPr>
        <p:txBody>
          <a:bodyPr wrap="none" rtlCol="0">
            <a:spAutoFit/>
          </a:bodyPr>
          <a:lstStyle/>
          <a:p>
            <a:r>
              <a:rPr lang="en-US" dirty="0" smtClean="0">
                <a:solidFill>
                  <a:srgbClr val="0070C0"/>
                </a:solidFill>
                <a:latin typeface="Georgia" panose="02040502050405020303" pitchFamily="18" charset="0"/>
              </a:rPr>
              <a:t>Output:</a:t>
            </a:r>
          </a:p>
          <a:p>
            <a:r>
              <a:rPr lang="en-US" dirty="0" smtClean="0">
                <a:solidFill>
                  <a:srgbClr val="0070C0"/>
                </a:solidFill>
                <a:latin typeface="Consolas" panose="020B0609020204030204" pitchFamily="49" charset="0"/>
              </a:rPr>
              <a:t>    103.8</a:t>
            </a:r>
            <a:r>
              <a:rPr lang="en-US" dirty="0">
                <a:solidFill>
                  <a:srgbClr val="0070C0"/>
                </a:solidFill>
                <a:latin typeface="Consolas" panose="020B0609020204030204" pitchFamily="49" charset="0"/>
              </a:rPr>
              <a:t>, 105.1, 102.6, 103.7, </a:t>
            </a:r>
            <a:r>
              <a:rPr lang="en-US" dirty="0" smtClean="0">
                <a:solidFill>
                  <a:srgbClr val="0070C0"/>
                </a:solidFill>
                <a:latin typeface="Consolas" panose="020B0609020204030204" pitchFamily="49" charset="0"/>
              </a:rPr>
              <a:t>104.9</a:t>
            </a:r>
          </a:p>
          <a:p>
            <a:r>
              <a:rPr lang="en-US" dirty="0">
                <a:solidFill>
                  <a:srgbClr val="0070C0"/>
                </a:solidFill>
                <a:latin typeface="Consolas" panose="020B0609020204030204" pitchFamily="49" charset="0"/>
              </a:rPr>
              <a:t>    103.800000, 105.100000, 102.600000, 103.700000</a:t>
            </a:r>
            <a:endParaRPr lang="en-CA" dirty="0">
              <a:solidFill>
                <a:srgbClr val="0070C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98475483"/>
      </p:ext>
    </p:extLst>
  </p:cSld>
  <p:clrMapOvr>
    <a:masterClrMapping/>
  </p:clrMapOvr>
  <mc:AlternateContent xmlns:mc="http://schemas.openxmlformats.org/markup-compatibility/2006">
    <mc:Choice xmlns:p14="http://schemas.microsoft.com/office/powerpoint/2010/main" Requires="p14">
      <p:transition spd="slow" p14:dur="2000" advTm="38917"/>
    </mc:Choice>
    <mc:Fallback>
      <p:transition spd="slow" advTm="38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Passing arrays as arguments</a:t>
            </a:r>
            <a:endParaRPr lang="en-CA" dirty="0"/>
          </a:p>
        </p:txBody>
      </p:sp>
      <p:sp>
        <p:nvSpPr>
          <p:cNvPr id="3" name="Content Placeholder 2"/>
          <p:cNvSpPr>
            <a:spLocks noGrp="1"/>
          </p:cNvSpPr>
          <p:nvPr>
            <p:ph idx="1"/>
          </p:nvPr>
        </p:nvSpPr>
        <p:spPr/>
        <p:txBody>
          <a:bodyPr/>
          <a:lstStyle/>
          <a:p>
            <a:r>
              <a:rPr lang="en-US" dirty="0" smtClean="0"/>
              <a:t>Here is an interesting function:</a:t>
            </a:r>
            <a:endParaRPr lang="en-US" dirty="0" smtClean="0"/>
          </a:p>
          <a:p>
            <a:pPr marL="800100" lvl="2" indent="0">
              <a:buNone/>
            </a:pPr>
            <a:r>
              <a:rPr lang="en-US" sz="1500" dirty="0" smtClean="0">
                <a:latin typeface="Consolas" panose="020B0609020204030204" pitchFamily="49" charset="0"/>
              </a:rPr>
              <a:t>void reset( </a:t>
            </a:r>
            <a:r>
              <a:rPr lang="en-US" sz="1500" dirty="0" smtClean="0">
                <a:latin typeface="Consolas" panose="020B0609020204030204" pitchFamily="49" charset="0"/>
              </a:rPr>
              <a:t>double array[], unsigned </a:t>
            </a:r>
            <a:r>
              <a:rPr lang="en-US" sz="1500" dirty="0" err="1" smtClean="0">
                <a:latin typeface="Consolas" panose="020B0609020204030204" pitchFamily="49" charset="0"/>
              </a:rPr>
              <a:t>int</a:t>
            </a:r>
            <a:r>
              <a:rPr lang="en-US" sz="1500" dirty="0" smtClean="0">
                <a:latin typeface="Consolas" panose="020B0609020204030204" pitchFamily="49" charset="0"/>
              </a:rPr>
              <a:t> capacity ) </a:t>
            </a:r>
            <a:r>
              <a:rPr lang="en-US" sz="1500" dirty="0">
                <a:latin typeface="Consolas" panose="020B0609020204030204" pitchFamily="49" charset="0"/>
              </a:rPr>
              <a:t>{</a:t>
            </a:r>
          </a:p>
          <a:p>
            <a:pPr marL="800100" lvl="2" indent="0">
              <a:buNone/>
            </a:pPr>
            <a:r>
              <a:rPr lang="en-US" sz="1500" dirty="0" smtClean="0">
                <a:latin typeface="Consolas" panose="020B0609020204030204" pitchFamily="49" charset="0"/>
              </a:rPr>
              <a:t>    for </a:t>
            </a:r>
            <a:r>
              <a:rPr lang="en-US" sz="1500" dirty="0" smtClean="0">
                <a:latin typeface="Consolas" panose="020B0609020204030204" pitchFamily="49" charset="0"/>
              </a:rPr>
              <a:t>( unsigned </a:t>
            </a:r>
            <a:r>
              <a:rPr lang="en-US" sz="1500" dirty="0" err="1" smtClean="0">
                <a:latin typeface="Consolas" panose="020B0609020204030204" pitchFamily="49" charset="0"/>
              </a:rPr>
              <a:t>int</a:t>
            </a:r>
            <a:r>
              <a:rPr lang="en-US" sz="1500" dirty="0">
                <a:latin typeface="Consolas" panose="020B0609020204030204" pitchFamily="49" charset="0"/>
              </a:rPr>
              <a:t> </a:t>
            </a:r>
            <a:r>
              <a:rPr lang="en-US" sz="1500" dirty="0" smtClean="0">
                <a:latin typeface="Consolas" panose="020B0609020204030204" pitchFamily="49" charset="0"/>
              </a:rPr>
              <a:t>k{0}; k &lt; capacity; ++k ) {</a:t>
            </a:r>
          </a:p>
          <a:p>
            <a:pPr marL="800100" lvl="2" indent="0">
              <a:buNone/>
            </a:pPr>
            <a:r>
              <a:rPr lang="en-US" sz="1500" dirty="0" smtClean="0">
                <a:latin typeface="Consolas" panose="020B0609020204030204" pitchFamily="49" charset="0"/>
              </a:rPr>
              <a:t>        array[k] = 0.0;</a:t>
            </a:r>
            <a:endParaRPr lang="en-US" sz="1500" dirty="0" smtClean="0">
              <a:latin typeface="Consolas" panose="020B0609020204030204" pitchFamily="49" charset="0"/>
            </a:endParaRP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a:t>
            </a:r>
          </a:p>
          <a:p>
            <a:pPr marL="800100" lvl="2" indent="0">
              <a:buNone/>
            </a:pPr>
            <a:r>
              <a:rPr lang="en-US" sz="1500" dirty="0" smtClean="0">
                <a:latin typeface="Consolas" panose="020B0609020204030204" pitchFamily="49" charset="0"/>
              </a:rPr>
              <a:t>}</a:t>
            </a:r>
            <a:endParaRPr lang="en-US" sz="1500" dirty="0">
              <a:latin typeface="Consolas" panose="020B0609020204030204" pitchFamily="49" charset="0"/>
            </a:endParaRPr>
          </a:p>
          <a:p>
            <a:pPr marL="800100" lvl="2" indent="0">
              <a:buNone/>
            </a:pPr>
            <a:endParaRPr lang="en-US" sz="1500" dirty="0">
              <a:latin typeface="Consolas" panose="020B0609020204030204" pitchFamily="49" charset="0"/>
            </a:endParaRPr>
          </a:p>
          <a:p>
            <a:pPr marL="800100" lvl="2" indent="0">
              <a:buNone/>
            </a:pPr>
            <a:r>
              <a:rPr lang="en-US" sz="1500" dirty="0" err="1" smtClean="0">
                <a:latin typeface="Consolas" panose="020B0609020204030204" pitchFamily="49" charset="0"/>
              </a:rPr>
              <a:t>int</a:t>
            </a:r>
            <a:r>
              <a:rPr lang="en-US" sz="1500" dirty="0" smtClean="0">
                <a:latin typeface="Consolas" panose="020B0609020204030204" pitchFamily="49" charset="0"/>
              </a:rPr>
              <a:t> </a:t>
            </a:r>
            <a:r>
              <a:rPr lang="en-US" sz="1500" dirty="0">
                <a:latin typeface="Consolas" panose="020B0609020204030204" pitchFamily="49" charset="0"/>
              </a:rPr>
              <a:t>main() {</a:t>
            </a:r>
          </a:p>
          <a:p>
            <a:pPr marL="800100" lvl="2" indent="0">
              <a:buNone/>
            </a:pPr>
            <a:r>
              <a:rPr lang="en-US" sz="1500" dirty="0" smtClean="0">
                <a:latin typeface="Consolas" panose="020B0609020204030204" pitchFamily="49" charset="0"/>
              </a:rPr>
              <a:t>    </a:t>
            </a:r>
            <a:r>
              <a:rPr lang="en-US" sz="1500" dirty="0">
                <a:latin typeface="Consolas" panose="020B0609020204030204" pitchFamily="49" charset="0"/>
              </a:rPr>
              <a:t>unsigned </a:t>
            </a:r>
            <a:r>
              <a:rPr lang="en-US" sz="1500" dirty="0" err="1">
                <a:latin typeface="Consolas" panose="020B0609020204030204" pitchFamily="49" charset="0"/>
              </a:rPr>
              <a:t>int</a:t>
            </a:r>
            <a:r>
              <a:rPr lang="en-US" sz="1500" dirty="0">
                <a:latin typeface="Consolas" panose="020B0609020204030204" pitchFamily="49" charset="0"/>
              </a:rPr>
              <a:t> </a:t>
            </a:r>
            <a:r>
              <a:rPr lang="en-US" sz="1500" dirty="0" err="1">
                <a:latin typeface="Consolas" panose="020B0609020204030204" pitchFamily="49" charset="0"/>
              </a:rPr>
              <a:t>const</a:t>
            </a:r>
            <a:r>
              <a:rPr lang="en-US" sz="1500" dirty="0">
                <a:latin typeface="Consolas" panose="020B0609020204030204" pitchFamily="49" charset="0"/>
              </a:rPr>
              <a:t> DATA_CAPACITY{5</a:t>
            </a:r>
            <a:r>
              <a:rPr lang="en-US" sz="1500" dirty="0" smtClean="0">
                <a:latin typeface="Consolas" panose="020B0609020204030204" pitchFamily="49" charset="0"/>
              </a:rPr>
              <a:t>};</a:t>
            </a:r>
          </a:p>
          <a:p>
            <a:pPr marL="800100" lvl="2" indent="0">
              <a:buNone/>
            </a:pPr>
            <a:r>
              <a:rPr lang="en-US" sz="1500" dirty="0" smtClean="0">
                <a:latin typeface="Consolas" panose="020B0609020204030204" pitchFamily="49" charset="0"/>
              </a:rPr>
              <a:t>    </a:t>
            </a:r>
            <a:r>
              <a:rPr lang="en-US" sz="1500" dirty="0" smtClean="0">
                <a:latin typeface="Consolas" panose="020B0609020204030204" pitchFamily="49" charset="0"/>
              </a:rPr>
              <a:t>double </a:t>
            </a:r>
            <a:r>
              <a:rPr lang="en-US" sz="1500" dirty="0" smtClean="0">
                <a:latin typeface="Consolas" panose="020B0609020204030204" pitchFamily="49" charset="0"/>
              </a:rPr>
              <a:t>data[DATA_CAPACITY]{ </a:t>
            </a:r>
            <a:r>
              <a:rPr lang="en-US" sz="1500" dirty="0" smtClean="0">
                <a:latin typeface="Consolas" panose="020B0609020204030204" pitchFamily="49" charset="0"/>
              </a:rPr>
              <a:t>103.8, 105.1, 102.6, 103.7, 104.9 };</a:t>
            </a:r>
            <a:endParaRPr lang="en-US" sz="1500" dirty="0">
              <a:latin typeface="Consolas" panose="020B0609020204030204" pitchFamily="49" charset="0"/>
            </a:endParaRPr>
          </a:p>
          <a:p>
            <a:pPr marL="800100" lvl="2" indent="0">
              <a:buNone/>
            </a:pPr>
            <a:endParaRPr lang="en-US" sz="1500" dirty="0" smtClean="0">
              <a:latin typeface="Consolas" panose="020B0609020204030204" pitchFamily="49" charset="0"/>
            </a:endParaRPr>
          </a:p>
          <a:p>
            <a:pPr marL="800100" lvl="2" indent="0">
              <a:buNone/>
            </a:pPr>
            <a:r>
              <a:rPr lang="en-US" sz="1500" dirty="0" smtClean="0">
                <a:latin typeface="Consolas" panose="020B0609020204030204" pitchFamily="49" charset="0"/>
              </a:rPr>
              <a:t>    reset( data, DATA_CAPACITY );</a:t>
            </a:r>
            <a:endParaRPr lang="en-US" sz="1500" dirty="0" smtClean="0">
              <a:latin typeface="Consolas" panose="020B0609020204030204" pitchFamily="49" charset="0"/>
            </a:endParaRPr>
          </a:p>
          <a:p>
            <a:pPr marL="800100" lvl="2" indent="0">
              <a:buNone/>
            </a:pPr>
            <a:r>
              <a:rPr lang="en-US" sz="1500" dirty="0" smtClean="0">
                <a:latin typeface="Consolas" panose="020B0609020204030204" pitchFamily="49" charset="0"/>
              </a:rPr>
              <a:t>    </a:t>
            </a:r>
            <a:r>
              <a:rPr lang="en-US" sz="1500" dirty="0" err="1" smtClean="0">
                <a:latin typeface="Consolas" panose="020B0609020204030204" pitchFamily="49" charset="0"/>
              </a:rPr>
              <a:t>print_array</a:t>
            </a:r>
            <a:r>
              <a:rPr lang="en-US" sz="1500" dirty="0" smtClean="0">
                <a:latin typeface="Consolas" panose="020B0609020204030204" pitchFamily="49" charset="0"/>
              </a:rPr>
              <a:t>( </a:t>
            </a:r>
            <a:r>
              <a:rPr lang="en-US" sz="1500" dirty="0" smtClean="0">
                <a:latin typeface="Consolas" panose="020B0609020204030204" pitchFamily="49" charset="0"/>
              </a:rPr>
              <a:t>data, </a:t>
            </a:r>
            <a:r>
              <a:rPr lang="en-US" sz="1500" dirty="0" smtClean="0">
                <a:latin typeface="Consolas" panose="020B0609020204030204" pitchFamily="49" charset="0"/>
              </a:rPr>
              <a:t>DATA_CAPACITY );</a:t>
            </a:r>
            <a:endParaRPr lang="en-US" sz="1500" dirty="0">
              <a:latin typeface="Consolas" panose="020B0609020204030204" pitchFamily="49" charset="0"/>
            </a:endParaRP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return 0;</a:t>
            </a:r>
          </a:p>
          <a:p>
            <a:pPr marL="800100" lvl="2" indent="0">
              <a:buNone/>
            </a:pPr>
            <a:r>
              <a:rPr lang="en-US" sz="1500" dirty="0" smtClean="0">
                <a:latin typeface="Consolas" panose="020B0609020204030204" pitchFamily="49" charset="0"/>
              </a:rPr>
              <a:t>}</a:t>
            </a:r>
            <a:endParaRPr lang="en-US" sz="1500" dirty="0">
              <a:latin typeface="Consolas" panose="020B0609020204030204" pitchFamily="49" charset="0"/>
            </a:endParaRPr>
          </a:p>
        </p:txBody>
      </p:sp>
      <p:sp>
        <p:nvSpPr>
          <p:cNvPr id="4" name="Rectangle 3"/>
          <p:cNvSpPr/>
          <p:nvPr/>
        </p:nvSpPr>
        <p:spPr>
          <a:xfrm>
            <a:off x="5004048" y="5678557"/>
            <a:ext cx="2582758" cy="707886"/>
          </a:xfrm>
          <a:prstGeom prst="rect">
            <a:avLst/>
          </a:prstGeom>
        </p:spPr>
        <p:txBody>
          <a:bodyPr wrap="none">
            <a:spAutoFit/>
          </a:bodyPr>
          <a:lstStyle/>
          <a:p>
            <a:r>
              <a:rPr lang="en-CA" sz="2000" dirty="0" smtClean="0">
                <a:solidFill>
                  <a:srgbClr val="0070C0"/>
                </a:solidFill>
                <a:latin typeface="Georgia" panose="02040502050405020303" pitchFamily="18" charset="0"/>
              </a:rPr>
              <a:t>Output:</a:t>
            </a:r>
          </a:p>
          <a:p>
            <a:r>
              <a:rPr lang="en-CA" sz="2000" dirty="0">
                <a:solidFill>
                  <a:srgbClr val="0070C0"/>
                </a:solidFill>
                <a:latin typeface="Consolas" panose="020B0609020204030204" pitchFamily="49" charset="0"/>
              </a:rPr>
              <a:t> </a:t>
            </a:r>
            <a:r>
              <a:rPr lang="en-CA" sz="2000" dirty="0" smtClean="0">
                <a:solidFill>
                  <a:srgbClr val="0070C0"/>
                </a:solidFill>
                <a:latin typeface="Consolas" panose="020B0609020204030204" pitchFamily="49" charset="0"/>
              </a:rPr>
              <a:t>   0, 0, 0, 0, 0</a:t>
            </a:r>
            <a:endParaRPr lang="en-CA" sz="2000" dirty="0">
              <a:solidFill>
                <a:srgbClr val="0070C0"/>
              </a:solidFill>
              <a:latin typeface="Consolas" panose="020B0609020204030204" pitchFamily="49"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42216342"/>
      </p:ext>
    </p:extLst>
  </p:cSld>
  <p:clrMapOvr>
    <a:masterClrMapping/>
  </p:clrMapOvr>
  <mc:AlternateContent xmlns:mc="http://schemas.openxmlformats.org/markup-compatibility/2006">
    <mc:Choice xmlns:p14="http://schemas.microsoft.com/office/powerpoint/2010/main" Requires="p14">
      <p:transition spd="slow" p14:dur="2000" advTm="72289"/>
    </mc:Choice>
    <mc:Fallback>
      <p:transition spd="slow" advTm="72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Passing arrays as arguments</a:t>
            </a:r>
            <a:endParaRPr lang="en-CA" dirty="0"/>
          </a:p>
        </p:txBody>
      </p:sp>
      <p:sp>
        <p:nvSpPr>
          <p:cNvPr id="3" name="Content Placeholder 2"/>
          <p:cNvSpPr>
            <a:spLocks noGrp="1"/>
          </p:cNvSpPr>
          <p:nvPr>
            <p:ph idx="1"/>
          </p:nvPr>
        </p:nvSpPr>
        <p:spPr/>
        <p:txBody>
          <a:bodyPr/>
          <a:lstStyle/>
          <a:p>
            <a:r>
              <a:rPr lang="en-US" dirty="0" smtClean="0"/>
              <a:t>Aren’t parameters passed by value?</a:t>
            </a:r>
          </a:p>
          <a:p>
            <a:pPr lvl="1"/>
            <a:r>
              <a:rPr lang="en-US" dirty="0" smtClean="0"/>
              <a:t>Shouldn’t a copy of the array be sent?</a:t>
            </a:r>
          </a:p>
          <a:p>
            <a:pPr lvl="1"/>
            <a:endParaRPr lang="en-US" dirty="0"/>
          </a:p>
          <a:p>
            <a:r>
              <a:rPr lang="en-US" dirty="0" smtClean="0"/>
              <a:t>Problems:</a:t>
            </a:r>
          </a:p>
          <a:p>
            <a:pPr lvl="1"/>
            <a:r>
              <a:rPr lang="en-US" dirty="0" smtClean="0"/>
              <a:t>Imagine copying an array with 1000 entries…</a:t>
            </a:r>
          </a:p>
          <a:p>
            <a:endParaRPr lang="en-US" dirty="0" smtClean="0"/>
          </a:p>
          <a:p>
            <a:r>
              <a:rPr lang="en-US" dirty="0" smtClean="0"/>
              <a:t>Observation:</a:t>
            </a:r>
          </a:p>
          <a:p>
            <a:pPr lvl="1"/>
            <a:r>
              <a:rPr lang="en-US" dirty="0" smtClean="0"/>
              <a:t>Like references, when passed, </a:t>
            </a:r>
            <a:r>
              <a:rPr lang="en-US" dirty="0" smtClean="0"/>
              <a:t>arrays cannot </a:t>
            </a:r>
            <a:r>
              <a:rPr lang="en-US" dirty="0" smtClean="0"/>
              <a:t>be part of an arithmetic or logical expression</a:t>
            </a:r>
          </a:p>
          <a:p>
            <a:pPr lvl="1"/>
            <a:r>
              <a:rPr lang="en-US" dirty="0" smtClean="0"/>
              <a:t>You can only pass the </a:t>
            </a:r>
            <a:r>
              <a:rPr lang="en-US" dirty="0" smtClean="0"/>
              <a:t>array identifier</a:t>
            </a:r>
            <a:endParaRPr lang="en-US" dirty="0" smtClean="0"/>
          </a:p>
          <a:p>
            <a:pPr lvl="2"/>
            <a:r>
              <a:rPr lang="en-US" dirty="0" smtClean="0"/>
              <a:t>Consequently, differing behaviors should be expected</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1039926"/>
      </p:ext>
    </p:extLst>
  </p:cSld>
  <p:clrMapOvr>
    <a:masterClrMapping/>
  </p:clrMapOvr>
  <mc:AlternateContent xmlns:mc="http://schemas.openxmlformats.org/markup-compatibility/2006">
    <mc:Choice xmlns:p14="http://schemas.microsoft.com/office/powerpoint/2010/main" Requires="p14">
      <p:transition spd="slow" p14:dur="2000" advTm="105842"/>
    </mc:Choice>
    <mc:Fallback>
      <p:transition spd="slow" advTm="105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Passing arrays as arguments</a:t>
            </a:r>
            <a:endParaRPr lang="en-CA" dirty="0"/>
          </a:p>
        </p:txBody>
      </p:sp>
      <p:sp>
        <p:nvSpPr>
          <p:cNvPr id="3" name="Content Placeholder 2"/>
          <p:cNvSpPr>
            <a:spLocks noGrp="1"/>
          </p:cNvSpPr>
          <p:nvPr>
            <p:ph idx="1"/>
          </p:nvPr>
        </p:nvSpPr>
        <p:spPr/>
        <p:txBody>
          <a:bodyPr/>
          <a:lstStyle/>
          <a:p>
            <a:r>
              <a:rPr lang="en-US" dirty="0" smtClean="0"/>
              <a:t>Question: what is passed?</a:t>
            </a:r>
          </a:p>
          <a:p>
            <a:pPr marL="800100" lvl="2" indent="0">
              <a:buNone/>
            </a:pPr>
            <a:r>
              <a:rPr lang="en-US" sz="1600" dirty="0" smtClean="0">
                <a:latin typeface="Consolas" panose="020B0609020204030204" pitchFamily="49" charset="0"/>
              </a:rPr>
              <a:t>#include &lt;</a:t>
            </a:r>
            <a:r>
              <a:rPr lang="en-US" sz="1600" dirty="0" err="1" smtClean="0">
                <a:latin typeface="Consolas" panose="020B0609020204030204" pitchFamily="49" charset="0"/>
              </a:rPr>
              <a:t>iostream</a:t>
            </a:r>
            <a:r>
              <a:rPr lang="en-US" sz="1600" dirty="0" smtClean="0">
                <a:latin typeface="Consolas" panose="020B0609020204030204" pitchFamily="49" charset="0"/>
              </a:rPr>
              <a:t>&gt;</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void </a:t>
            </a:r>
            <a:r>
              <a:rPr lang="en-US" sz="1600" dirty="0" err="1" smtClean="0">
                <a:latin typeface="Consolas" panose="020B0609020204030204" pitchFamily="49" charset="0"/>
              </a:rPr>
              <a:t>some_function</a:t>
            </a:r>
            <a:r>
              <a:rPr lang="en-US" sz="1600" dirty="0" smtClean="0">
                <a:latin typeface="Consolas" panose="020B0609020204030204" pitchFamily="49" charset="0"/>
              </a:rPr>
              <a:t>( double array[], unsigned </a:t>
            </a:r>
            <a:r>
              <a:rPr lang="en-US" sz="1600" dirty="0" err="1" smtClean="0">
                <a:latin typeface="Consolas" panose="020B0609020204030204" pitchFamily="49" charset="0"/>
              </a:rPr>
              <a:t>int</a:t>
            </a:r>
            <a:r>
              <a:rPr lang="en-US" sz="1600" dirty="0" smtClean="0">
                <a:latin typeface="Consolas" panose="020B0609020204030204" pitchFamily="49" charset="0"/>
              </a:rPr>
              <a:t> capacity ) </a:t>
            </a:r>
            <a:r>
              <a:rPr lang="en-US" sz="1600" dirty="0">
                <a:latin typeface="Consolas" panose="020B0609020204030204" pitchFamily="49" charset="0"/>
              </a:rPr>
              <a:t>{</a:t>
            </a:r>
          </a:p>
          <a:p>
            <a:pPr marL="800100" lvl="2" indent="0">
              <a:buNone/>
            </a:pPr>
            <a:r>
              <a:rPr lang="en-US" sz="1600" dirty="0">
                <a:latin typeface="Consolas" panose="020B0609020204030204" pitchFamily="49" charset="0"/>
              </a:rPr>
              <a: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cout</a:t>
            </a:r>
            <a:r>
              <a:rPr lang="en-US" sz="1600" dirty="0" smtClean="0">
                <a:latin typeface="Consolas" panose="020B0609020204030204" pitchFamily="49" charset="0"/>
              </a:rPr>
              <a:t> &lt;&lt; array &lt;&lt;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endl</a:t>
            </a:r>
            <a:r>
              <a:rPr lang="en-US" sz="1600" dirty="0" smtClean="0">
                <a:latin typeface="Consolas" panose="020B0609020204030204" pitchFamily="49" charset="0"/>
              </a:rPr>
              <a:t>;</a:t>
            </a: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a:t>
            </a:r>
            <a:endParaRPr lang="en-US" sz="1600" dirty="0">
              <a:latin typeface="Consolas" panose="020B0609020204030204" pitchFamily="49" charset="0"/>
            </a:endParaRPr>
          </a:p>
          <a:p>
            <a:pPr marL="800100" lvl="2" indent="0">
              <a:buNone/>
            </a:pPr>
            <a:endParaRPr lang="en-US" sz="1600" dirty="0">
              <a:latin typeface="Consolas" panose="020B0609020204030204" pitchFamily="49" charset="0"/>
            </a:endParaRPr>
          </a:p>
          <a:p>
            <a:pPr marL="8001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a:t>
            </a:r>
            <a:r>
              <a:rPr lang="en-US" sz="1600" dirty="0">
                <a:latin typeface="Consolas" panose="020B0609020204030204" pitchFamily="49" charset="0"/>
              </a:rPr>
              <a:t>main()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double </a:t>
            </a:r>
            <a:r>
              <a:rPr lang="en-US" sz="1600" dirty="0">
                <a:latin typeface="Consolas" panose="020B0609020204030204" pitchFamily="49" charset="0"/>
              </a:rPr>
              <a:t>data[5]{ 103.8, 105.1, 102.6, 103.7, 104.9</a:t>
            </a:r>
            <a:r>
              <a:rPr lang="en-US" sz="1600" dirty="0" smtClean="0">
                <a:latin typeface="Consolas" panose="020B0609020204030204" pitchFamily="49" charset="0"/>
              </a:rPr>
              <a:t>};</a:t>
            </a:r>
          </a:p>
          <a:p>
            <a:pPr marL="800100" lvl="2" indent="0">
              <a:buNone/>
            </a:pPr>
            <a:r>
              <a:rPr lang="en-US" sz="1600" dirty="0" smtClean="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a:t>
            </a:r>
            <a:r>
              <a:rPr lang="en-US" sz="1600" dirty="0" smtClean="0">
                <a:latin typeface="Consolas" panose="020B0609020204030204" pitchFamily="49" charset="0"/>
              </a:rPr>
              <a:t>data </a:t>
            </a:r>
            <a:r>
              <a:rPr lang="en-US" sz="1600" dirty="0">
                <a:latin typeface="Consolas" panose="020B0609020204030204" pitchFamily="49" charset="0"/>
              </a:rPr>
              <a:t>&lt;&lt;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endl</a:t>
            </a:r>
            <a:r>
              <a:rPr lang="en-US" sz="1600" dirty="0">
                <a:latin typeface="Consolas" panose="020B0609020204030204" pitchFamily="49" charset="0"/>
              </a:rPr>
              <a:t>;</a:t>
            </a:r>
            <a:endParaRPr lang="en-US" sz="1600" dirty="0" smtClean="0">
              <a:latin typeface="Consolas" panose="020B0609020204030204" pitchFamily="49" charset="0"/>
            </a:endParaRPr>
          </a:p>
          <a:p>
            <a:pPr marL="800100" lvl="2" indent="0">
              <a:buNone/>
            </a:pPr>
            <a:r>
              <a:rPr lang="en-US" sz="1600" dirty="0" smtClean="0">
                <a:latin typeface="Consolas" panose="020B0609020204030204" pitchFamily="49" charset="0"/>
              </a:rPr>
              <a:t>    </a:t>
            </a:r>
            <a:r>
              <a:rPr lang="en-US" sz="1600" dirty="0" err="1" smtClean="0">
                <a:latin typeface="Consolas" panose="020B0609020204030204" pitchFamily="49" charset="0"/>
              </a:rPr>
              <a:t>some_function</a:t>
            </a:r>
            <a:r>
              <a:rPr lang="en-US" sz="1600" dirty="0" smtClean="0">
                <a:latin typeface="Consolas" panose="020B0609020204030204" pitchFamily="49" charset="0"/>
              </a:rPr>
              <a:t>( data, 5 );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0;</a:t>
            </a:r>
          </a:p>
          <a:p>
            <a:pPr marL="800100" lvl="2" indent="0">
              <a:buNone/>
            </a:pPr>
            <a:r>
              <a:rPr lang="en-US" sz="1600" dirty="0" smtClean="0">
                <a:latin typeface="Consolas" panose="020B0609020204030204" pitchFamily="49" charset="0"/>
              </a:rPr>
              <a:t>}</a:t>
            </a:r>
            <a:endParaRPr lang="en-US" sz="1600" dirty="0">
              <a:latin typeface="Consolas" panose="020B0609020204030204" pitchFamily="49" charset="0"/>
            </a:endParaRPr>
          </a:p>
        </p:txBody>
      </p:sp>
      <p:sp>
        <p:nvSpPr>
          <p:cNvPr id="4" name="TextBox 3"/>
          <p:cNvSpPr txBox="1"/>
          <p:nvPr/>
        </p:nvSpPr>
        <p:spPr>
          <a:xfrm>
            <a:off x="3923928" y="5085184"/>
            <a:ext cx="2159566" cy="1015663"/>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Output:</a:t>
            </a:r>
          </a:p>
          <a:p>
            <a:r>
              <a:rPr lang="en-CA" sz="2000" dirty="0">
                <a:solidFill>
                  <a:srgbClr val="0070C0"/>
                </a:solidFill>
                <a:latin typeface="Consolas" panose="020B0609020204030204" pitchFamily="49" charset="0"/>
              </a:rPr>
              <a:t> </a:t>
            </a:r>
            <a:r>
              <a:rPr lang="en-CA" sz="2000" dirty="0" smtClean="0">
                <a:solidFill>
                  <a:srgbClr val="0070C0"/>
                </a:solidFill>
                <a:latin typeface="Consolas" panose="020B0609020204030204" pitchFamily="49" charset="0"/>
              </a:rPr>
              <a:t>   0xffffcb80</a:t>
            </a:r>
            <a:endParaRPr lang="en-CA" sz="2000" dirty="0">
              <a:solidFill>
                <a:srgbClr val="0070C0"/>
              </a:solidFill>
              <a:latin typeface="Consolas" panose="020B0609020204030204" pitchFamily="49" charset="0"/>
            </a:endParaRPr>
          </a:p>
          <a:p>
            <a:r>
              <a:rPr lang="en-CA" sz="2000" dirty="0" smtClean="0">
                <a:solidFill>
                  <a:srgbClr val="0070C0"/>
                </a:solidFill>
                <a:latin typeface="Consolas" panose="020B0609020204030204" pitchFamily="49" charset="0"/>
              </a:rPr>
              <a:t>    0xffffcb80</a:t>
            </a:r>
            <a:endParaRPr lang="en-CA" sz="2000" dirty="0">
              <a:solidFill>
                <a:srgbClr val="0070C0"/>
              </a:solidFill>
              <a:latin typeface="Consolas" panose="020B0609020204030204" pitchFamily="49" charset="0"/>
            </a:endParaRPr>
          </a:p>
        </p:txBody>
      </p:sp>
      <p:sp>
        <p:nvSpPr>
          <p:cNvPr id="7" name="Rounded Rectangle 6"/>
          <p:cNvSpPr/>
          <p:nvPr/>
        </p:nvSpPr>
        <p:spPr>
          <a:xfrm>
            <a:off x="1717080" y="4314304"/>
            <a:ext cx="3575000" cy="3134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738288" y="2865636"/>
            <a:ext cx="3685108" cy="3134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41559200"/>
      </p:ext>
    </p:extLst>
  </p:cSld>
  <p:clrMapOvr>
    <a:masterClrMapping/>
  </p:clrMapOvr>
  <mc:AlternateContent xmlns:mc="http://schemas.openxmlformats.org/markup-compatibility/2006">
    <mc:Choice xmlns:p14="http://schemas.microsoft.com/office/powerpoint/2010/main" Requires="p14">
      <p:transition spd="slow" p14:dur="2000" advTm="93146"/>
    </mc:Choice>
    <mc:Fallback>
      <p:transition spd="slow" advTm="93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4" grpId="0"/>
      <p:bldP spid="7" grpId="0" animBg="1"/>
      <p:bldP spid="7" grpId="1" animBg="1"/>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Passing arrays as arguments</a:t>
            </a:r>
          </a:p>
        </p:txBody>
      </p:sp>
      <p:sp>
        <p:nvSpPr>
          <p:cNvPr id="3" name="Content Placeholder 2"/>
          <p:cNvSpPr>
            <a:spLocks noGrp="1"/>
          </p:cNvSpPr>
          <p:nvPr>
            <p:ph idx="1"/>
          </p:nvPr>
        </p:nvSpPr>
        <p:spPr/>
        <p:txBody>
          <a:bodyPr/>
          <a:lstStyle/>
          <a:p>
            <a:r>
              <a:rPr lang="en-CA" dirty="0" smtClean="0"/>
              <a:t>Note that:</a:t>
            </a:r>
          </a:p>
          <a:p>
            <a:pPr lvl="1"/>
            <a:r>
              <a:rPr lang="en-CA" dirty="0" smtClean="0"/>
              <a:t>These seem to be hexadecimal numbers</a:t>
            </a:r>
          </a:p>
          <a:p>
            <a:pPr lvl="1"/>
            <a:r>
              <a:rPr lang="en-US" dirty="0" smtClean="0"/>
              <a:t>The “values” of the local array and the parameter array are equal:</a:t>
            </a:r>
            <a:endParaRPr lang="en-CA" dirty="0" smtClean="0"/>
          </a:p>
          <a:p>
            <a:pPr lvl="1"/>
            <a:endParaRPr lang="en-CA" dirty="0" smtClean="0"/>
          </a:p>
          <a:p>
            <a:endParaRPr lang="en-CA" dirty="0" smtClean="0"/>
          </a:p>
          <a:p>
            <a:r>
              <a:rPr lang="en-CA" dirty="0" smtClean="0"/>
              <a:t>You may get different hexadecimal numbers,</a:t>
            </a:r>
          </a:p>
          <a:p>
            <a:pPr marL="0" indent="0">
              <a:buNone/>
            </a:pPr>
            <a:r>
              <a:rPr lang="en-US" dirty="0"/>
              <a:t>	</a:t>
            </a:r>
            <a:r>
              <a:rPr lang="en-US" dirty="0" smtClean="0"/>
              <a:t>but both will be the same number</a:t>
            </a:r>
            <a:endParaRPr lang="en-CA" dirty="0" smtClean="0"/>
          </a:p>
        </p:txBody>
      </p:sp>
      <p:sp>
        <p:nvSpPr>
          <p:cNvPr id="5" name="Rectangle 4"/>
          <p:cNvSpPr/>
          <p:nvPr/>
        </p:nvSpPr>
        <p:spPr>
          <a:xfrm>
            <a:off x="3491880" y="2636912"/>
            <a:ext cx="1595309" cy="400110"/>
          </a:xfrm>
          <a:prstGeom prst="rect">
            <a:avLst/>
          </a:prstGeom>
        </p:spPr>
        <p:txBody>
          <a:bodyPr wrap="none">
            <a:spAutoFit/>
          </a:bodyPr>
          <a:lstStyle/>
          <a:p>
            <a:r>
              <a:rPr lang="en-CA" sz="2000" dirty="0" smtClean="0">
                <a:solidFill>
                  <a:srgbClr val="0070C0"/>
                </a:solidFill>
                <a:latin typeface="Consolas" panose="020B0609020204030204" pitchFamily="49" charset="0"/>
              </a:rPr>
              <a:t>0xffffcb80</a:t>
            </a:r>
            <a:endParaRPr lang="en-CA" sz="2000" dirty="0">
              <a:solidFill>
                <a:srgbClr val="0070C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56972009"/>
      </p:ext>
    </p:extLst>
  </p:cSld>
  <p:clrMapOvr>
    <a:masterClrMapping/>
  </p:clrMapOvr>
  <mc:AlternateContent xmlns:mc="http://schemas.openxmlformats.org/markup-compatibility/2006">
    <mc:Choice xmlns:p14="http://schemas.microsoft.com/office/powerpoint/2010/main" Requires="p14">
      <p:transition spd="slow" p14:dur="2000" advTm="28822"/>
    </mc:Choice>
    <mc:Fallback>
      <p:transition spd="slow" advTm="28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Array values</a:t>
            </a:r>
            <a:endParaRPr lang="en-CA" dirty="0"/>
          </a:p>
        </p:txBody>
      </p:sp>
      <p:sp>
        <p:nvSpPr>
          <p:cNvPr id="3" name="Content Placeholder 2"/>
          <p:cNvSpPr>
            <a:spLocks noGrp="1"/>
          </p:cNvSpPr>
          <p:nvPr>
            <p:ph idx="1"/>
          </p:nvPr>
        </p:nvSpPr>
        <p:spPr/>
        <p:txBody>
          <a:bodyPr/>
          <a:lstStyle/>
          <a:p>
            <a:r>
              <a:rPr lang="en-CA" dirty="0" smtClean="0"/>
              <a:t>Recall that an array of capacity </a:t>
            </a:r>
            <a:r>
              <a:rPr lang="en-CA" i="1" dirty="0" smtClean="0"/>
              <a:t>n</a:t>
            </a:r>
            <a:r>
              <a:rPr lang="en-CA" dirty="0" smtClean="0"/>
              <a:t> stores entries of the given type</a:t>
            </a:r>
          </a:p>
          <a:p>
            <a:pPr lvl="1"/>
            <a:r>
              <a:rPr lang="en-US" dirty="0" smtClean="0"/>
              <a:t>Each entry occupies a fixed number of bytes</a:t>
            </a:r>
          </a:p>
          <a:p>
            <a:pPr lvl="1"/>
            <a:endParaRPr lang="en-US" dirty="0"/>
          </a:p>
          <a:p>
            <a:r>
              <a:rPr lang="en-US" dirty="0" smtClean="0"/>
              <a:t>Thus, the following arrays occupy:</a:t>
            </a:r>
            <a:endParaRPr lang="en-CA" dirty="0" smtClean="0"/>
          </a:p>
          <a:p>
            <a:pPr marL="0" indent="0">
              <a:buNone/>
            </a:pPr>
            <a:r>
              <a:rPr lang="en-CA" dirty="0">
                <a:latin typeface="Consolas" panose="020B0609020204030204" pitchFamily="49" charset="0"/>
                <a:cs typeface="Consolas" panose="020B0609020204030204" pitchFamily="49" charset="0"/>
              </a:rPr>
              <a:t>	</a:t>
            </a:r>
            <a:r>
              <a:rPr lang="en-CA" sz="1800" dirty="0" err="1" smtClean="0">
                <a:latin typeface="Consolas" panose="020B0609020204030204" pitchFamily="49" charset="0"/>
                <a:cs typeface="Consolas" panose="020B0609020204030204" pitchFamily="49" charset="0"/>
              </a:rPr>
              <a:t>int</a:t>
            </a:r>
            <a:r>
              <a:rPr lang="en-CA" sz="1800" dirty="0" smtClean="0">
                <a:latin typeface="Consolas" panose="020B0609020204030204" pitchFamily="49" charset="0"/>
                <a:cs typeface="Consolas" panose="020B0609020204030204" pitchFamily="49" charset="0"/>
              </a:rPr>
              <a:t> array_1[10];    //  10 x 4 =  40 bytes</a:t>
            </a:r>
          </a:p>
          <a:p>
            <a:pPr marL="0" indent="0">
              <a:buNone/>
            </a:pPr>
            <a:r>
              <a:rPr lang="en-US" sz="1800" dirty="0" smtClean="0">
                <a:latin typeface="Consolas" panose="020B0609020204030204" pitchFamily="49" charset="0"/>
                <a:cs typeface="Consolas" panose="020B0609020204030204" pitchFamily="49" charset="0"/>
              </a:rPr>
              <a:t>	double array_2[7];  //   7 x 8 =  56 bytes</a:t>
            </a:r>
          </a:p>
          <a:p>
            <a:pPr marL="0" indent="0">
              <a:buNone/>
            </a:pPr>
            <a:r>
              <a:rPr lang="en-US" sz="1800" dirty="0">
                <a:latin typeface="Consolas" panose="020B0609020204030204" pitchFamily="49" charset="0"/>
                <a:cs typeface="Consolas" panose="020B0609020204030204" pitchFamily="49" charset="0"/>
              </a:rPr>
              <a:t>	</a:t>
            </a:r>
            <a:r>
              <a:rPr lang="en-US" sz="1800" dirty="0" smtClean="0">
                <a:latin typeface="Consolas" panose="020B0609020204030204" pitchFamily="49" charset="0"/>
                <a:cs typeface="Consolas" panose="020B0609020204030204" pitchFamily="49" charset="0"/>
              </a:rPr>
              <a:t>bool array_3[100];  // 100 x 1 = 100 bytes</a:t>
            </a:r>
          </a:p>
          <a:p>
            <a:pPr marL="0" indent="0">
              <a:buNone/>
            </a:pPr>
            <a:endParaRPr lang="en-US" sz="1800" dirty="0">
              <a:latin typeface="Consolas" panose="020B0609020204030204" pitchFamily="49" charset="0"/>
              <a:cs typeface="Consolas" panose="020B0609020204030204" pitchFamily="49" charset="0"/>
            </a:endParaRPr>
          </a:p>
          <a:p>
            <a:pPr lvl="0"/>
            <a:r>
              <a:rPr lang="en-US" dirty="0" smtClean="0">
                <a:solidFill>
                  <a:prstClr val="black"/>
                </a:solidFill>
              </a:rPr>
              <a:t>The value of the array variable is the address of the first byte</a:t>
            </a:r>
          </a:p>
          <a:p>
            <a:pPr lvl="1"/>
            <a:r>
              <a:rPr lang="en-US" dirty="0" smtClean="0">
                <a:solidFill>
                  <a:prstClr val="black"/>
                </a:solidFill>
              </a:rPr>
              <a:t>It is the address in main memory</a:t>
            </a:r>
          </a:p>
          <a:p>
            <a:pPr lvl="0"/>
            <a:endParaRPr lang="en-CA" dirty="0">
              <a:solidFill>
                <a:prstClr val="black"/>
              </a:solidFill>
            </a:endParaRPr>
          </a:p>
          <a:p>
            <a:pPr marL="0" indent="0">
              <a:buNone/>
            </a:pPr>
            <a:endParaRPr lang="en-CA" dirty="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22899427"/>
      </p:ext>
    </p:extLst>
  </p:cSld>
  <p:clrMapOvr>
    <a:masterClrMapping/>
  </p:clrMapOvr>
  <mc:AlternateContent xmlns:mc="http://schemas.openxmlformats.org/markup-compatibility/2006">
    <mc:Choice xmlns:p14="http://schemas.microsoft.com/office/powerpoint/2010/main" Requires="p14">
      <p:transition spd="slow" p14:dur="2000" advTm="87571"/>
    </mc:Choice>
    <mc:Fallback>
      <p:transition spd="slow" advTm="87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See how arrays are passed to functions</a:t>
            </a:r>
            <a:endParaRPr lang="en-CA" dirty="0" smtClean="0"/>
          </a:p>
          <a:p>
            <a:pPr lvl="2"/>
            <a:r>
              <a:rPr lang="en-US" dirty="0" smtClean="0"/>
              <a:t>The behavior may be unexpected</a:t>
            </a:r>
          </a:p>
          <a:p>
            <a:pPr lvl="1"/>
            <a:r>
              <a:rPr lang="en-US" dirty="0" smtClean="0"/>
              <a:t>Learn that array identifiers themselves have a value</a:t>
            </a:r>
          </a:p>
          <a:p>
            <a:pPr lvl="1"/>
            <a:r>
              <a:rPr lang="en-US" dirty="0" smtClean="0"/>
              <a:t>See how that corresponds with passing of arrays to functions</a:t>
            </a:r>
          </a:p>
          <a:p>
            <a:pPr lvl="1"/>
            <a:r>
              <a:rPr lang="en-US" dirty="0" smtClean="0"/>
              <a:t>See that local arrays are treated as </a:t>
            </a:r>
            <a:r>
              <a:rPr lang="en-US" dirty="0" err="1" smtClean="0">
                <a:latin typeface="Consolas" panose="020B0609020204030204" pitchFamily="49" charset="0"/>
              </a:rPr>
              <a:t>const</a:t>
            </a:r>
            <a:r>
              <a:rPr lang="en-US" dirty="0" smtClean="0"/>
              <a:t>,</a:t>
            </a:r>
          </a:p>
          <a:p>
            <a:pPr marL="457200" lvl="1" indent="0">
              <a:buNone/>
            </a:pPr>
            <a:r>
              <a:rPr lang="en-US" dirty="0"/>
              <a:t>	</a:t>
            </a:r>
            <a:r>
              <a:rPr lang="en-US" dirty="0" smtClean="0"/>
              <a:t>but parameter arrays are not</a:t>
            </a:r>
            <a:endParaRPr lang="en-CA"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9598"/>
    </mc:Choice>
    <mc:Fallback>
      <p:transition spd="slow" advTm="29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Array values</a:t>
            </a:r>
            <a:endParaRPr lang="en-CA" dirty="0"/>
          </a:p>
        </p:txBody>
      </p:sp>
      <p:sp>
        <p:nvSpPr>
          <p:cNvPr id="3" name="Content Placeholder 2"/>
          <p:cNvSpPr>
            <a:spLocks noGrp="1"/>
          </p:cNvSpPr>
          <p:nvPr>
            <p:ph idx="1"/>
          </p:nvPr>
        </p:nvSpPr>
        <p:spPr/>
        <p:txBody>
          <a:bodyPr/>
          <a:lstStyle/>
          <a:p>
            <a:r>
              <a:rPr lang="en-CA" dirty="0" smtClean="0"/>
              <a:t>Consider the following:</a:t>
            </a:r>
            <a:endParaRPr lang="en-CA" dirty="0" smtClean="0">
              <a:latin typeface="Times New Roman" panose="02020603050405020304" pitchFamily="18" charset="0"/>
              <a:cs typeface="Times New Roman" panose="02020603050405020304" pitchFamily="18" charset="0"/>
            </a:endParaRPr>
          </a:p>
          <a:p>
            <a:pPr marL="457200" lvl="1" indent="0">
              <a:buNone/>
            </a:pPr>
            <a:r>
              <a:rPr lang="en-CA" sz="1700" dirty="0" smtClean="0">
                <a:latin typeface="Consolas" panose="020B0609020204030204" pitchFamily="49" charset="0"/>
                <a:cs typeface="Consolas" panose="020B0609020204030204" pitchFamily="49" charset="0"/>
              </a:rPr>
              <a:t>#include &lt;</a:t>
            </a:r>
            <a:r>
              <a:rPr lang="en-CA" sz="1700" dirty="0" err="1" smtClean="0">
                <a:latin typeface="Consolas" panose="020B0609020204030204" pitchFamily="49" charset="0"/>
                <a:cs typeface="Consolas" panose="020B0609020204030204" pitchFamily="49" charset="0"/>
              </a:rPr>
              <a:t>iostream</a:t>
            </a:r>
            <a:r>
              <a:rPr lang="en-CA" sz="1700" dirty="0" smtClean="0">
                <a:latin typeface="Consolas" panose="020B0609020204030204" pitchFamily="49" charset="0"/>
                <a:cs typeface="Consolas" panose="020B0609020204030204" pitchFamily="49" charset="0"/>
              </a:rPr>
              <a:t>&gt;</a:t>
            </a:r>
          </a:p>
          <a:p>
            <a:pPr marL="457200" lvl="1" indent="0">
              <a:buNone/>
            </a:pPr>
            <a:endParaRPr lang="en-US" sz="1700" dirty="0">
              <a:latin typeface="Consolas" panose="020B0609020204030204" pitchFamily="49" charset="0"/>
              <a:cs typeface="Consolas" panose="020B0609020204030204" pitchFamily="49" charset="0"/>
            </a:endParaRPr>
          </a:p>
          <a:p>
            <a:pPr marL="457200" lvl="1" indent="0">
              <a:buNone/>
            </a:pPr>
            <a:r>
              <a:rPr lang="en-US" sz="1700" dirty="0" err="1" smtClean="0">
                <a:latin typeface="Consolas" panose="020B0609020204030204" pitchFamily="49" charset="0"/>
                <a:cs typeface="Consolas" panose="020B0609020204030204" pitchFamily="49" charset="0"/>
              </a:rPr>
              <a:t>int</a:t>
            </a:r>
            <a:r>
              <a:rPr lang="en-US" sz="1700" dirty="0" smtClean="0">
                <a:latin typeface="Consolas" panose="020B0609020204030204" pitchFamily="49" charset="0"/>
                <a:cs typeface="Consolas" panose="020B0609020204030204" pitchFamily="49" charset="0"/>
              </a:rPr>
              <a:t> main();</a:t>
            </a:r>
          </a:p>
          <a:p>
            <a:pPr marL="457200" lvl="1" indent="0">
              <a:buNone/>
            </a:pPr>
            <a:endParaRPr lang="en-US" sz="1700" dirty="0">
              <a:latin typeface="Consolas" panose="020B0609020204030204" pitchFamily="49" charset="0"/>
              <a:cs typeface="Consolas" panose="020B0609020204030204" pitchFamily="49" charset="0"/>
            </a:endParaRPr>
          </a:p>
          <a:p>
            <a:pPr marL="457200" lvl="1" indent="0">
              <a:buNone/>
            </a:pPr>
            <a:r>
              <a:rPr lang="en-US" sz="1700" dirty="0" err="1" smtClean="0">
                <a:latin typeface="Consolas" panose="020B0609020204030204" pitchFamily="49" charset="0"/>
                <a:cs typeface="Consolas" panose="020B0609020204030204" pitchFamily="49" charset="0"/>
              </a:rPr>
              <a:t>int</a:t>
            </a:r>
            <a:r>
              <a:rPr lang="en-US" sz="1700" dirty="0" smtClean="0">
                <a:latin typeface="Consolas" panose="020B0609020204030204" pitchFamily="49" charset="0"/>
                <a:cs typeface="Consolas" panose="020B0609020204030204" pitchFamily="49" charset="0"/>
              </a:rPr>
              <a:t> main() {</a:t>
            </a:r>
          </a:p>
          <a:p>
            <a:pPr marL="457200" lvl="1" indent="0">
              <a:buNone/>
            </a:pPr>
            <a:r>
              <a:rPr lang="en-US" sz="1700" dirty="0">
                <a:latin typeface="Consolas" panose="020B0609020204030204" pitchFamily="49" charset="0"/>
                <a:cs typeface="Consolas" panose="020B0609020204030204" pitchFamily="49" charset="0"/>
              </a:rPr>
              <a:t> </a:t>
            </a:r>
            <a:r>
              <a:rPr lang="en-US" sz="1700" dirty="0" smtClean="0">
                <a:latin typeface="Consolas" panose="020B0609020204030204" pitchFamily="49" charset="0"/>
                <a:cs typeface="Consolas" panose="020B0609020204030204" pitchFamily="49" charset="0"/>
              </a:rPr>
              <a:t>   </a:t>
            </a:r>
            <a:r>
              <a:rPr lang="en-US" sz="1700" dirty="0" err="1" smtClean="0">
                <a:latin typeface="Consolas" panose="020B0609020204030204" pitchFamily="49" charset="0"/>
                <a:cs typeface="Consolas" panose="020B0609020204030204" pitchFamily="49" charset="0"/>
              </a:rPr>
              <a:t>int</a:t>
            </a:r>
            <a:r>
              <a:rPr lang="en-US" sz="1700" dirty="0" smtClean="0">
                <a:latin typeface="Consolas" panose="020B0609020204030204" pitchFamily="49" charset="0"/>
                <a:cs typeface="Consolas" panose="020B0609020204030204" pitchFamily="49" charset="0"/>
              </a:rPr>
              <a:t> array_1[12]; //  48 bytes = 0x30 bytes</a:t>
            </a:r>
          </a:p>
          <a:p>
            <a:pPr marL="457200" lvl="1" indent="0">
              <a:buNone/>
            </a:pPr>
            <a:r>
              <a:rPr lang="en-US" sz="1700" dirty="0">
                <a:latin typeface="Consolas" panose="020B0609020204030204" pitchFamily="49" charset="0"/>
                <a:cs typeface="Consolas" panose="020B0609020204030204" pitchFamily="49" charset="0"/>
              </a:rPr>
              <a:t> </a:t>
            </a:r>
            <a:r>
              <a:rPr lang="en-US" sz="1700" dirty="0" smtClean="0">
                <a:latin typeface="Consolas" panose="020B0609020204030204" pitchFamily="49" charset="0"/>
                <a:cs typeface="Consolas" panose="020B0609020204030204" pitchFamily="49" charset="0"/>
              </a:rPr>
              <a:t>   </a:t>
            </a:r>
            <a:r>
              <a:rPr lang="en-US" sz="1700" dirty="0" err="1" smtClean="0">
                <a:latin typeface="Consolas" panose="020B0609020204030204" pitchFamily="49" charset="0"/>
                <a:cs typeface="Consolas" panose="020B0609020204030204" pitchFamily="49" charset="0"/>
              </a:rPr>
              <a:t>int</a:t>
            </a:r>
            <a:r>
              <a:rPr lang="en-US" sz="1700" dirty="0" smtClean="0">
                <a:latin typeface="Consolas" panose="020B0609020204030204" pitchFamily="49" charset="0"/>
                <a:cs typeface="Consolas" panose="020B0609020204030204" pitchFamily="49" charset="0"/>
              </a:rPr>
              <a:t> array_2[20]; //  80 bytes = 0x50 bytes</a:t>
            </a:r>
          </a:p>
          <a:p>
            <a:pPr marL="457200" lvl="1" indent="0">
              <a:buNone/>
            </a:pPr>
            <a:r>
              <a:rPr lang="en-US" sz="1700" dirty="0">
                <a:latin typeface="Consolas" panose="020B0609020204030204" pitchFamily="49" charset="0"/>
                <a:cs typeface="Consolas" panose="020B0609020204030204" pitchFamily="49" charset="0"/>
              </a:rPr>
              <a:t> </a:t>
            </a:r>
            <a:r>
              <a:rPr lang="en-US" sz="1700" dirty="0" smtClean="0">
                <a:latin typeface="Consolas" panose="020B0609020204030204" pitchFamily="49" charset="0"/>
                <a:cs typeface="Consolas" panose="020B0609020204030204" pitchFamily="49" charset="0"/>
              </a:rPr>
              <a:t>   </a:t>
            </a:r>
            <a:r>
              <a:rPr lang="en-US" sz="1700" dirty="0" err="1">
                <a:latin typeface="Consolas" panose="020B0609020204030204" pitchFamily="49" charset="0"/>
                <a:cs typeface="Consolas" panose="020B0609020204030204" pitchFamily="49" charset="0"/>
              </a:rPr>
              <a:t>int</a:t>
            </a:r>
            <a:r>
              <a:rPr lang="en-US" sz="1700" dirty="0">
                <a:latin typeface="Consolas" panose="020B0609020204030204" pitchFamily="49" charset="0"/>
                <a:cs typeface="Consolas" panose="020B0609020204030204" pitchFamily="49" charset="0"/>
              </a:rPr>
              <a:t> </a:t>
            </a:r>
            <a:r>
              <a:rPr lang="en-US" sz="1700" dirty="0" smtClean="0">
                <a:latin typeface="Consolas" panose="020B0609020204030204" pitchFamily="49" charset="0"/>
                <a:cs typeface="Consolas" panose="020B0609020204030204" pitchFamily="49" charset="0"/>
              </a:rPr>
              <a:t>array_3[52]; </a:t>
            </a:r>
            <a:r>
              <a:rPr lang="en-US" sz="1700" dirty="0" smtClean="0">
                <a:latin typeface="Consolas" panose="020B0609020204030204" pitchFamily="49" charset="0"/>
                <a:cs typeface="Consolas" panose="020B0609020204030204" pitchFamily="49" charset="0"/>
              </a:rPr>
              <a:t>// </a:t>
            </a:r>
            <a:r>
              <a:rPr lang="en-US" sz="1700" dirty="0" smtClean="0">
                <a:latin typeface="Consolas" panose="020B0609020204030204" pitchFamily="49" charset="0"/>
                <a:cs typeface="Consolas" panose="020B0609020204030204" pitchFamily="49" charset="0"/>
              </a:rPr>
              <a:t>208 </a:t>
            </a:r>
            <a:r>
              <a:rPr lang="en-US" sz="1700" dirty="0" smtClean="0">
                <a:latin typeface="Consolas" panose="020B0609020204030204" pitchFamily="49" charset="0"/>
                <a:cs typeface="Consolas" panose="020B0609020204030204" pitchFamily="49" charset="0"/>
              </a:rPr>
              <a:t>bytes = </a:t>
            </a:r>
            <a:r>
              <a:rPr lang="en-US" sz="1700" dirty="0" smtClean="0">
                <a:latin typeface="Consolas" panose="020B0609020204030204" pitchFamily="49" charset="0"/>
                <a:cs typeface="Consolas" panose="020B0609020204030204" pitchFamily="49" charset="0"/>
              </a:rPr>
              <a:t>0xd0 </a:t>
            </a:r>
            <a:r>
              <a:rPr lang="en-US" sz="1700" dirty="0" smtClean="0">
                <a:latin typeface="Consolas" panose="020B0609020204030204" pitchFamily="49" charset="0"/>
                <a:cs typeface="Consolas" panose="020B0609020204030204" pitchFamily="49" charset="0"/>
              </a:rPr>
              <a:t>bytes</a:t>
            </a:r>
          </a:p>
          <a:p>
            <a:pPr marL="457200" lvl="1" indent="0">
              <a:buNone/>
            </a:pPr>
            <a:endParaRPr lang="en-US" sz="1700" dirty="0">
              <a:latin typeface="Consolas" panose="020B0609020204030204" pitchFamily="49" charset="0"/>
              <a:cs typeface="Consolas" panose="020B0609020204030204" pitchFamily="49" charset="0"/>
            </a:endParaRPr>
          </a:p>
          <a:p>
            <a:pPr marL="457200" lvl="1" indent="0">
              <a:buNone/>
            </a:pPr>
            <a:r>
              <a:rPr lang="en-US" sz="1700" dirty="0" smtClean="0">
                <a:latin typeface="Consolas" panose="020B0609020204030204" pitchFamily="49" charset="0"/>
                <a:cs typeface="Consolas" panose="020B0609020204030204" pitchFamily="49" charset="0"/>
              </a:rPr>
              <a:t>    </a:t>
            </a:r>
            <a:r>
              <a:rPr lang="en-US" sz="1700" dirty="0" err="1" smtClean="0">
                <a:latin typeface="Consolas" panose="020B0609020204030204" pitchFamily="49" charset="0"/>
                <a:cs typeface="Consolas" panose="020B0609020204030204" pitchFamily="49" charset="0"/>
              </a:rPr>
              <a:t>std</a:t>
            </a:r>
            <a:r>
              <a:rPr lang="en-US" sz="1700" dirty="0" smtClean="0">
                <a:latin typeface="Consolas" panose="020B0609020204030204" pitchFamily="49" charset="0"/>
                <a:cs typeface="Consolas" panose="020B0609020204030204" pitchFamily="49" charset="0"/>
              </a:rPr>
              <a:t>::</a:t>
            </a:r>
            <a:r>
              <a:rPr lang="en-US" sz="1700" dirty="0" err="1" smtClean="0">
                <a:latin typeface="Consolas" panose="020B0609020204030204" pitchFamily="49" charset="0"/>
                <a:cs typeface="Consolas" panose="020B0609020204030204" pitchFamily="49" charset="0"/>
              </a:rPr>
              <a:t>cout</a:t>
            </a:r>
            <a:r>
              <a:rPr lang="en-US" sz="1700" dirty="0" smtClean="0">
                <a:latin typeface="Consolas" panose="020B0609020204030204" pitchFamily="49" charset="0"/>
                <a:cs typeface="Consolas" panose="020B0609020204030204" pitchFamily="49" charset="0"/>
              </a:rPr>
              <a:t> &lt;&lt; array_1 &lt;&lt; </a:t>
            </a:r>
            <a:r>
              <a:rPr lang="en-US" sz="1700" dirty="0" err="1" smtClean="0">
                <a:latin typeface="Consolas" panose="020B0609020204030204" pitchFamily="49" charset="0"/>
                <a:cs typeface="Consolas" panose="020B0609020204030204" pitchFamily="49" charset="0"/>
              </a:rPr>
              <a:t>std</a:t>
            </a:r>
            <a:r>
              <a:rPr lang="en-US" sz="1700" dirty="0" smtClean="0">
                <a:latin typeface="Consolas" panose="020B0609020204030204" pitchFamily="49" charset="0"/>
                <a:cs typeface="Consolas" panose="020B0609020204030204" pitchFamily="49" charset="0"/>
              </a:rPr>
              <a:t>::</a:t>
            </a:r>
            <a:r>
              <a:rPr lang="en-US" sz="1700" dirty="0" err="1" smtClean="0">
                <a:latin typeface="Consolas" panose="020B0609020204030204" pitchFamily="49" charset="0"/>
                <a:cs typeface="Consolas" panose="020B0609020204030204" pitchFamily="49" charset="0"/>
              </a:rPr>
              <a:t>endl</a:t>
            </a:r>
            <a:r>
              <a:rPr lang="en-US" sz="1700" dirty="0" smtClean="0">
                <a:latin typeface="Consolas" panose="020B0609020204030204" pitchFamily="49" charset="0"/>
                <a:cs typeface="Consolas" panose="020B0609020204030204" pitchFamily="49" charset="0"/>
              </a:rPr>
              <a:t>;</a:t>
            </a:r>
          </a:p>
          <a:p>
            <a:pPr marL="457200" lvl="1" indent="0">
              <a:buNone/>
            </a:pPr>
            <a:r>
              <a:rPr lang="en-US" sz="1700" dirty="0">
                <a:latin typeface="Consolas" panose="020B0609020204030204" pitchFamily="49" charset="0"/>
                <a:cs typeface="Consolas" panose="020B0609020204030204" pitchFamily="49" charset="0"/>
              </a:rPr>
              <a:t> </a:t>
            </a:r>
            <a:r>
              <a:rPr lang="en-US" sz="1700" dirty="0" smtClean="0">
                <a:latin typeface="Consolas" panose="020B0609020204030204" pitchFamily="49" charset="0"/>
                <a:cs typeface="Consolas" panose="020B0609020204030204" pitchFamily="49" charset="0"/>
              </a:rPr>
              <a:t>   </a:t>
            </a:r>
            <a:r>
              <a:rPr lang="en-US" sz="1700" dirty="0" err="1" smtClean="0">
                <a:latin typeface="Consolas" panose="020B0609020204030204" pitchFamily="49" charset="0"/>
                <a:cs typeface="Consolas" panose="020B0609020204030204" pitchFamily="49" charset="0"/>
              </a:rPr>
              <a:t>std</a:t>
            </a:r>
            <a:r>
              <a:rPr lang="en-US" sz="1700" dirty="0">
                <a:latin typeface="Consolas" panose="020B0609020204030204" pitchFamily="49" charset="0"/>
                <a:cs typeface="Consolas" panose="020B0609020204030204" pitchFamily="49" charset="0"/>
              </a:rPr>
              <a:t>::</a:t>
            </a:r>
            <a:r>
              <a:rPr lang="en-US" sz="1700" dirty="0" err="1">
                <a:latin typeface="Consolas" panose="020B0609020204030204" pitchFamily="49" charset="0"/>
                <a:cs typeface="Consolas" panose="020B0609020204030204" pitchFamily="49" charset="0"/>
              </a:rPr>
              <a:t>cout</a:t>
            </a:r>
            <a:r>
              <a:rPr lang="en-US" sz="1700" dirty="0">
                <a:latin typeface="Consolas" panose="020B0609020204030204" pitchFamily="49" charset="0"/>
                <a:cs typeface="Consolas" panose="020B0609020204030204" pitchFamily="49" charset="0"/>
              </a:rPr>
              <a:t> &lt;&lt; </a:t>
            </a:r>
            <a:r>
              <a:rPr lang="en-US" sz="1700" dirty="0" smtClean="0">
                <a:latin typeface="Consolas" panose="020B0609020204030204" pitchFamily="49" charset="0"/>
                <a:cs typeface="Consolas" panose="020B0609020204030204" pitchFamily="49" charset="0"/>
              </a:rPr>
              <a:t>array_2 </a:t>
            </a:r>
            <a:r>
              <a:rPr lang="en-US" sz="1700" dirty="0">
                <a:latin typeface="Consolas" panose="020B0609020204030204" pitchFamily="49" charset="0"/>
                <a:cs typeface="Consolas" panose="020B0609020204030204" pitchFamily="49" charset="0"/>
              </a:rPr>
              <a:t>&lt;&lt; </a:t>
            </a:r>
            <a:r>
              <a:rPr lang="en-US" sz="1700" dirty="0" err="1">
                <a:latin typeface="Consolas" panose="020B0609020204030204" pitchFamily="49" charset="0"/>
                <a:cs typeface="Consolas" panose="020B0609020204030204" pitchFamily="49" charset="0"/>
              </a:rPr>
              <a:t>std</a:t>
            </a:r>
            <a:r>
              <a:rPr lang="en-US" sz="1700" dirty="0">
                <a:latin typeface="Consolas" panose="020B0609020204030204" pitchFamily="49" charset="0"/>
                <a:cs typeface="Consolas" panose="020B0609020204030204" pitchFamily="49" charset="0"/>
              </a:rPr>
              <a:t>::</a:t>
            </a:r>
            <a:r>
              <a:rPr lang="en-US" sz="1700" dirty="0" err="1">
                <a:latin typeface="Consolas" panose="020B0609020204030204" pitchFamily="49" charset="0"/>
                <a:cs typeface="Consolas" panose="020B0609020204030204" pitchFamily="49" charset="0"/>
              </a:rPr>
              <a:t>endl</a:t>
            </a:r>
            <a:r>
              <a:rPr lang="en-US" sz="1700" dirty="0" smtClean="0">
                <a:latin typeface="Consolas" panose="020B0609020204030204" pitchFamily="49" charset="0"/>
                <a:cs typeface="Consolas" panose="020B0609020204030204" pitchFamily="49" charset="0"/>
              </a:rPr>
              <a:t>;</a:t>
            </a:r>
          </a:p>
          <a:p>
            <a:pPr marL="457200" lvl="1" indent="0">
              <a:buNone/>
            </a:pPr>
            <a:r>
              <a:rPr lang="en-US" sz="1700" dirty="0" smtClean="0">
                <a:latin typeface="Consolas" panose="020B0609020204030204" pitchFamily="49" charset="0"/>
                <a:cs typeface="Consolas" panose="020B0609020204030204" pitchFamily="49" charset="0"/>
              </a:rPr>
              <a:t>    </a:t>
            </a:r>
            <a:r>
              <a:rPr lang="en-US" sz="1700" dirty="0" err="1" smtClean="0">
                <a:latin typeface="Consolas" panose="020B0609020204030204" pitchFamily="49" charset="0"/>
                <a:cs typeface="Consolas" panose="020B0609020204030204" pitchFamily="49" charset="0"/>
              </a:rPr>
              <a:t>std</a:t>
            </a:r>
            <a:r>
              <a:rPr lang="en-US" sz="1700" dirty="0">
                <a:latin typeface="Consolas" panose="020B0609020204030204" pitchFamily="49" charset="0"/>
                <a:cs typeface="Consolas" panose="020B0609020204030204" pitchFamily="49" charset="0"/>
              </a:rPr>
              <a:t>::</a:t>
            </a:r>
            <a:r>
              <a:rPr lang="en-US" sz="1700" dirty="0" err="1">
                <a:latin typeface="Consolas" panose="020B0609020204030204" pitchFamily="49" charset="0"/>
                <a:cs typeface="Consolas" panose="020B0609020204030204" pitchFamily="49" charset="0"/>
              </a:rPr>
              <a:t>cout</a:t>
            </a:r>
            <a:r>
              <a:rPr lang="en-US" sz="1700" dirty="0">
                <a:latin typeface="Consolas" panose="020B0609020204030204" pitchFamily="49" charset="0"/>
                <a:cs typeface="Consolas" panose="020B0609020204030204" pitchFamily="49" charset="0"/>
              </a:rPr>
              <a:t> &lt;&lt; </a:t>
            </a:r>
            <a:r>
              <a:rPr lang="en-US" sz="1700" dirty="0" smtClean="0">
                <a:latin typeface="Consolas" panose="020B0609020204030204" pitchFamily="49" charset="0"/>
                <a:cs typeface="Consolas" panose="020B0609020204030204" pitchFamily="49" charset="0"/>
              </a:rPr>
              <a:t>array_3 </a:t>
            </a:r>
            <a:r>
              <a:rPr lang="en-US" sz="1700" dirty="0">
                <a:latin typeface="Consolas" panose="020B0609020204030204" pitchFamily="49" charset="0"/>
                <a:cs typeface="Consolas" panose="020B0609020204030204" pitchFamily="49" charset="0"/>
              </a:rPr>
              <a:t>&lt;&lt; </a:t>
            </a:r>
            <a:r>
              <a:rPr lang="en-US" sz="1700" dirty="0" err="1">
                <a:latin typeface="Consolas" panose="020B0609020204030204" pitchFamily="49" charset="0"/>
                <a:cs typeface="Consolas" panose="020B0609020204030204" pitchFamily="49" charset="0"/>
              </a:rPr>
              <a:t>std</a:t>
            </a:r>
            <a:r>
              <a:rPr lang="en-US" sz="1700" dirty="0">
                <a:latin typeface="Consolas" panose="020B0609020204030204" pitchFamily="49" charset="0"/>
                <a:cs typeface="Consolas" panose="020B0609020204030204" pitchFamily="49" charset="0"/>
              </a:rPr>
              <a:t>::</a:t>
            </a:r>
            <a:r>
              <a:rPr lang="en-US" sz="1700" dirty="0" err="1">
                <a:latin typeface="Consolas" panose="020B0609020204030204" pitchFamily="49" charset="0"/>
                <a:cs typeface="Consolas" panose="020B0609020204030204" pitchFamily="49" charset="0"/>
              </a:rPr>
              <a:t>endl</a:t>
            </a:r>
            <a:r>
              <a:rPr lang="en-US" sz="1700" dirty="0" smtClean="0">
                <a:latin typeface="Consolas" panose="020B0609020204030204" pitchFamily="49" charset="0"/>
                <a:cs typeface="Consolas" panose="020B0609020204030204" pitchFamily="49" charset="0"/>
              </a:rPr>
              <a:t>;</a:t>
            </a:r>
          </a:p>
          <a:p>
            <a:pPr marL="457200" lvl="1" indent="0">
              <a:buNone/>
            </a:pPr>
            <a:endParaRPr lang="en-US" sz="1700" dirty="0">
              <a:latin typeface="Consolas" panose="020B0609020204030204" pitchFamily="49" charset="0"/>
              <a:cs typeface="Consolas" panose="020B0609020204030204" pitchFamily="49" charset="0"/>
            </a:endParaRPr>
          </a:p>
          <a:p>
            <a:pPr marL="457200" lvl="1" indent="0">
              <a:buNone/>
            </a:pPr>
            <a:r>
              <a:rPr lang="en-US" sz="1700" dirty="0" smtClean="0">
                <a:latin typeface="Consolas" panose="020B0609020204030204" pitchFamily="49" charset="0"/>
                <a:cs typeface="Consolas" panose="020B0609020204030204" pitchFamily="49" charset="0"/>
              </a:rPr>
              <a:t>    return 0;</a:t>
            </a:r>
          </a:p>
          <a:p>
            <a:pPr marL="457200" lvl="1" indent="0">
              <a:buNone/>
            </a:pPr>
            <a:r>
              <a:rPr lang="en-US" sz="1700" dirty="0" smtClean="0">
                <a:latin typeface="Consolas" panose="020B0609020204030204" pitchFamily="49" charset="0"/>
                <a:cs typeface="Consolas" panose="020B0609020204030204" pitchFamily="49" charset="0"/>
              </a:rPr>
              <a:t>}</a:t>
            </a:r>
            <a:endParaRPr lang="en-CA" sz="1700" dirty="0" smtClean="0">
              <a:latin typeface="Consolas" panose="020B0609020204030204" pitchFamily="49" charset="0"/>
              <a:cs typeface="Consolas" panose="020B0609020204030204" pitchFamily="49" charset="0"/>
            </a:endParaRPr>
          </a:p>
        </p:txBody>
      </p:sp>
      <p:sp>
        <p:nvSpPr>
          <p:cNvPr id="6" name="TextBox 5"/>
          <p:cNvSpPr txBox="1"/>
          <p:nvPr/>
        </p:nvSpPr>
        <p:spPr>
          <a:xfrm>
            <a:off x="5645328" y="1747416"/>
            <a:ext cx="2159566" cy="1323439"/>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The output is</a:t>
            </a:r>
          </a:p>
          <a:p>
            <a:r>
              <a:rPr lang="en-CA" sz="2000" dirty="0" smtClean="0">
                <a:solidFill>
                  <a:srgbClr val="0070C0"/>
                </a:solidFill>
                <a:latin typeface="Consolas" panose="020B0609020204030204" pitchFamily="49" charset="0"/>
                <a:cs typeface="Consolas" panose="020B0609020204030204" pitchFamily="49" charset="0"/>
              </a:rPr>
              <a:t>    0xffffcbd0</a:t>
            </a:r>
            <a:endParaRPr lang="en-CA" sz="2000" dirty="0">
              <a:solidFill>
                <a:srgbClr val="0070C0"/>
              </a:solidFill>
              <a:latin typeface="Consolas" panose="020B0609020204030204" pitchFamily="49" charset="0"/>
              <a:cs typeface="Consolas" panose="020B0609020204030204" pitchFamily="49" charset="0"/>
            </a:endParaRPr>
          </a:p>
          <a:p>
            <a:r>
              <a:rPr lang="en-CA" sz="2000" dirty="0" smtClean="0">
                <a:solidFill>
                  <a:srgbClr val="0070C0"/>
                </a:solidFill>
                <a:latin typeface="Consolas" panose="020B0609020204030204" pitchFamily="49" charset="0"/>
                <a:cs typeface="Consolas" panose="020B0609020204030204" pitchFamily="49" charset="0"/>
              </a:rPr>
              <a:t>    0xffffcb80</a:t>
            </a:r>
            <a:endParaRPr lang="en-CA" sz="2000" dirty="0">
              <a:solidFill>
                <a:srgbClr val="0070C0"/>
              </a:solidFill>
              <a:latin typeface="Consolas" panose="020B0609020204030204" pitchFamily="49" charset="0"/>
              <a:cs typeface="Consolas" panose="020B0609020204030204" pitchFamily="49" charset="0"/>
            </a:endParaRPr>
          </a:p>
          <a:p>
            <a:r>
              <a:rPr lang="en-CA" sz="2000" dirty="0" smtClean="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0xffffcab0</a:t>
            </a:r>
            <a:endParaRPr lang="en-CA" sz="2000" dirty="0">
              <a:solidFill>
                <a:srgbClr val="0070C0"/>
              </a:solidFill>
              <a:latin typeface="Consolas" panose="020B0609020204030204" pitchFamily="49" charset="0"/>
              <a:cs typeface="Consolas" panose="020B0609020204030204" pitchFamily="49" charset="0"/>
            </a:endParaRPr>
          </a:p>
        </p:txBody>
      </p:sp>
      <p:sp>
        <p:nvSpPr>
          <p:cNvPr id="7" name="TextBox 6"/>
          <p:cNvSpPr txBox="1"/>
          <p:nvPr/>
        </p:nvSpPr>
        <p:spPr>
          <a:xfrm>
            <a:off x="5929595" y="4518898"/>
            <a:ext cx="1877437" cy="1015663"/>
          </a:xfrm>
          <a:prstGeom prst="rect">
            <a:avLst/>
          </a:prstGeom>
          <a:noFill/>
        </p:spPr>
        <p:txBody>
          <a:bodyPr wrap="none" rtlCol="0">
            <a:spAutoFit/>
          </a:bodyPr>
          <a:lstStyle/>
          <a:p>
            <a:r>
              <a:rPr lang="en-CA" sz="2000" dirty="0" smtClean="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0xffffcab0</a:t>
            </a:r>
            <a:endParaRPr lang="en-CA" sz="2000" dirty="0" smtClean="0">
              <a:solidFill>
                <a:srgbClr val="0070C0"/>
              </a:solidFill>
              <a:latin typeface="Consolas" panose="020B0609020204030204" pitchFamily="49" charset="0"/>
              <a:cs typeface="Consolas" panose="020B0609020204030204" pitchFamily="49" charset="0"/>
            </a:endParaRPr>
          </a:p>
          <a:p>
            <a:r>
              <a:rPr lang="en-US" sz="2000" dirty="0" smtClean="0">
                <a:solidFill>
                  <a:srgbClr val="0070C0"/>
                </a:solidFill>
                <a:latin typeface="Consolas" panose="020B0609020204030204" pitchFamily="49" charset="0"/>
                <a:cs typeface="Consolas" panose="020B0609020204030204" pitchFamily="49" charset="0"/>
              </a:rPr>
              <a:t>+ </a:t>
            </a:r>
            <a:r>
              <a:rPr lang="en-US" sz="2000" u="sng" dirty="0" smtClean="0">
                <a:solidFill>
                  <a:srgbClr val="0070C0"/>
                </a:solidFill>
                <a:latin typeface="Consolas" panose="020B0609020204030204" pitchFamily="49" charset="0"/>
                <a:cs typeface="Consolas" panose="020B0609020204030204" pitchFamily="49" charset="0"/>
              </a:rPr>
              <a:t>        </a:t>
            </a:r>
            <a:r>
              <a:rPr lang="en-US" sz="2000" u="sng" dirty="0" smtClean="0">
                <a:solidFill>
                  <a:srgbClr val="0070C0"/>
                </a:solidFill>
                <a:latin typeface="Consolas" panose="020B0609020204030204" pitchFamily="49" charset="0"/>
                <a:cs typeface="Consolas" panose="020B0609020204030204" pitchFamily="49" charset="0"/>
              </a:rPr>
              <a:t>d0</a:t>
            </a:r>
            <a:endParaRPr lang="en-CA" sz="2000" u="sng" dirty="0">
              <a:solidFill>
                <a:srgbClr val="0070C0"/>
              </a:solidFill>
              <a:latin typeface="Consolas" panose="020B0609020204030204" pitchFamily="49" charset="0"/>
              <a:cs typeface="Consolas" panose="020B0609020204030204" pitchFamily="49" charset="0"/>
            </a:endParaRPr>
          </a:p>
          <a:p>
            <a:r>
              <a:rPr lang="en-CA" sz="2000" dirty="0" smtClean="0">
                <a:solidFill>
                  <a:srgbClr val="0070C0"/>
                </a:solidFill>
                <a:latin typeface="Consolas" panose="020B0609020204030204" pitchFamily="49" charset="0"/>
                <a:cs typeface="Consolas" panose="020B0609020204030204" pitchFamily="49" charset="0"/>
              </a:rPr>
              <a:t>  0xffffcb80</a:t>
            </a:r>
            <a:endParaRPr lang="en-CA" sz="2000" dirty="0">
              <a:solidFill>
                <a:srgbClr val="0070C0"/>
              </a:solidFill>
              <a:latin typeface="Consolas" panose="020B0609020204030204" pitchFamily="49" charset="0"/>
              <a:cs typeface="Consolas" panose="020B0609020204030204" pitchFamily="49" charset="0"/>
            </a:endParaRPr>
          </a:p>
        </p:txBody>
      </p:sp>
      <p:sp>
        <p:nvSpPr>
          <p:cNvPr id="8" name="TextBox 7"/>
          <p:cNvSpPr txBox="1"/>
          <p:nvPr/>
        </p:nvSpPr>
        <p:spPr>
          <a:xfrm>
            <a:off x="6012160" y="5589240"/>
            <a:ext cx="1877437" cy="1015663"/>
          </a:xfrm>
          <a:prstGeom prst="rect">
            <a:avLst/>
          </a:prstGeom>
          <a:noFill/>
        </p:spPr>
        <p:txBody>
          <a:bodyPr wrap="none" rtlCol="0">
            <a:spAutoFit/>
          </a:bodyPr>
          <a:lstStyle/>
          <a:p>
            <a:r>
              <a:rPr lang="en-CA" sz="2000" dirty="0" smtClean="0">
                <a:solidFill>
                  <a:srgbClr val="0070C0"/>
                </a:solidFill>
                <a:latin typeface="Consolas" panose="020B0609020204030204" pitchFamily="49" charset="0"/>
                <a:cs typeface="Consolas" panose="020B0609020204030204" pitchFamily="49" charset="0"/>
              </a:rPr>
              <a:t>  0xffffcb80</a:t>
            </a:r>
          </a:p>
          <a:p>
            <a:r>
              <a:rPr lang="en-US" sz="2000" dirty="0" smtClean="0">
                <a:solidFill>
                  <a:srgbClr val="0070C0"/>
                </a:solidFill>
                <a:latin typeface="Consolas" panose="020B0609020204030204" pitchFamily="49" charset="0"/>
                <a:cs typeface="Consolas" panose="020B0609020204030204" pitchFamily="49" charset="0"/>
              </a:rPr>
              <a:t>+ </a:t>
            </a:r>
            <a:r>
              <a:rPr lang="en-US" sz="2000" u="sng" dirty="0" smtClean="0">
                <a:solidFill>
                  <a:srgbClr val="0070C0"/>
                </a:solidFill>
                <a:latin typeface="Consolas" panose="020B0609020204030204" pitchFamily="49" charset="0"/>
                <a:cs typeface="Consolas" panose="020B0609020204030204" pitchFamily="49" charset="0"/>
              </a:rPr>
              <a:t>        50</a:t>
            </a:r>
            <a:endParaRPr lang="en-CA" sz="2000" u="sng" dirty="0">
              <a:solidFill>
                <a:srgbClr val="0070C0"/>
              </a:solidFill>
              <a:latin typeface="Consolas" panose="020B0609020204030204" pitchFamily="49" charset="0"/>
              <a:cs typeface="Consolas" panose="020B0609020204030204" pitchFamily="49" charset="0"/>
            </a:endParaRPr>
          </a:p>
          <a:p>
            <a:r>
              <a:rPr lang="en-CA" sz="2000" dirty="0" smtClean="0">
                <a:solidFill>
                  <a:srgbClr val="0070C0"/>
                </a:solidFill>
                <a:latin typeface="Consolas" panose="020B0609020204030204" pitchFamily="49" charset="0"/>
                <a:cs typeface="Consolas" panose="020B0609020204030204" pitchFamily="49" charset="0"/>
              </a:rPr>
              <a:t>  0xffffcbd0</a:t>
            </a:r>
            <a:endParaRPr lang="en-CA" sz="2000" dirty="0">
              <a:solidFill>
                <a:srgbClr val="0070C0"/>
              </a:solidFill>
              <a:latin typeface="Consolas" panose="020B0609020204030204" pitchFamily="49" charset="0"/>
              <a:cs typeface="Consolas" panose="020B0609020204030204" pitchFamily="49" charset="0"/>
            </a:endParaRPr>
          </a:p>
        </p:txBody>
      </p:sp>
      <p:sp>
        <p:nvSpPr>
          <p:cNvPr id="9" name="Arc 8"/>
          <p:cNvSpPr/>
          <p:nvPr/>
        </p:nvSpPr>
        <p:spPr>
          <a:xfrm>
            <a:off x="7234212" y="2852937"/>
            <a:ext cx="1154212" cy="1872208"/>
          </a:xfrm>
          <a:prstGeom prst="arc">
            <a:avLst>
              <a:gd name="adj1" fmla="val 16107992"/>
              <a:gd name="adj2" fmla="val 541817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0" name="Arc 9"/>
          <p:cNvSpPr/>
          <p:nvPr/>
        </p:nvSpPr>
        <p:spPr>
          <a:xfrm flipV="1">
            <a:off x="6876256" y="2564248"/>
            <a:ext cx="1800200" cy="2736960"/>
          </a:xfrm>
          <a:prstGeom prst="arc">
            <a:avLst>
              <a:gd name="adj1" fmla="val 16174634"/>
              <a:gd name="adj2" fmla="val 54605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1" name="Arc 10"/>
          <p:cNvSpPr/>
          <p:nvPr/>
        </p:nvSpPr>
        <p:spPr>
          <a:xfrm>
            <a:off x="6948264" y="2570729"/>
            <a:ext cx="1800200" cy="3234535"/>
          </a:xfrm>
          <a:prstGeom prst="arc">
            <a:avLst>
              <a:gd name="adj1" fmla="val 16174634"/>
              <a:gd name="adj2" fmla="val 54605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2" name="Arc 11"/>
          <p:cNvSpPr/>
          <p:nvPr/>
        </p:nvSpPr>
        <p:spPr>
          <a:xfrm flipV="1">
            <a:off x="6736432" y="2276872"/>
            <a:ext cx="2191668" cy="4118666"/>
          </a:xfrm>
          <a:prstGeom prst="arc">
            <a:avLst>
              <a:gd name="adj1" fmla="val 16174634"/>
              <a:gd name="adj2" fmla="val 54605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6" name="Rounded Rectangle 15"/>
          <p:cNvSpPr/>
          <p:nvPr/>
        </p:nvSpPr>
        <p:spPr>
          <a:xfrm>
            <a:off x="1331640" y="3451806"/>
            <a:ext cx="5256584" cy="10670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ed Rectangle 16"/>
          <p:cNvSpPr/>
          <p:nvPr/>
        </p:nvSpPr>
        <p:spPr>
          <a:xfrm>
            <a:off x="1331640" y="4691564"/>
            <a:ext cx="4313688" cy="10670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3683866" y="2050007"/>
            <a:ext cx="1210588" cy="1015663"/>
          </a:xfrm>
          <a:prstGeom prst="rect">
            <a:avLst/>
          </a:prstGeom>
          <a:noFill/>
        </p:spPr>
        <p:txBody>
          <a:bodyPr wrap="none" rtlCol="0">
            <a:spAutoFit/>
          </a:bodyPr>
          <a:lstStyle/>
          <a:p>
            <a:r>
              <a:rPr lang="en-US" sz="2000" dirty="0" smtClean="0">
                <a:solidFill>
                  <a:srgbClr val="0070C0"/>
                </a:solidFill>
                <a:latin typeface="Times New Roman" panose="02020603050405020304" pitchFamily="18" charset="0"/>
                <a:cs typeface="Times New Roman" panose="02020603050405020304" pitchFamily="18" charset="0"/>
              </a:rPr>
              <a:t>53237253</a:t>
            </a:r>
          </a:p>
          <a:p>
            <a:r>
              <a:rPr lang="en-US" sz="2000" dirty="0" smtClean="0">
                <a:solidFill>
                  <a:srgbClr val="0070C0"/>
                </a:solidFill>
                <a:latin typeface="Times New Roman" panose="02020603050405020304" pitchFamily="18" charset="0"/>
                <a:cs typeface="Times New Roman" panose="02020603050405020304" pitchFamily="18" charset="0"/>
              </a:rPr>
              <a:t>53237297</a:t>
            </a:r>
            <a:endParaRPr lang="en-CA" sz="2000" dirty="0">
              <a:solidFill>
                <a:srgbClr val="0070C0"/>
              </a:solidFill>
              <a:latin typeface="Times New Roman" panose="02020603050405020304" pitchFamily="18" charset="0"/>
              <a:cs typeface="Times New Roman" panose="02020603050405020304" pitchFamily="18" charset="0"/>
            </a:endParaRPr>
          </a:p>
          <a:p>
            <a:r>
              <a:rPr lang="en-US" sz="2000" dirty="0" smtClean="0">
                <a:solidFill>
                  <a:srgbClr val="0070C0"/>
                </a:solidFill>
                <a:latin typeface="Times New Roman" panose="02020603050405020304" pitchFamily="18" charset="0"/>
                <a:cs typeface="Times New Roman" panose="02020603050405020304" pitchFamily="18" charset="0"/>
              </a:rPr>
              <a:t>53237140</a:t>
            </a:r>
            <a:endParaRPr lang="en-CA" sz="2000" dirty="0">
              <a:solidFill>
                <a:srgbClr val="0070C0"/>
              </a:solidFill>
              <a:latin typeface="Times New Roman" panose="02020603050405020304" pitchFamily="18" charset="0"/>
              <a:cs typeface="Times New Roman" panose="02020603050405020304" pitchFamily="18" charset="0"/>
            </a:endParaRPr>
          </a:p>
        </p:txBody>
      </p:sp>
      <p:pic>
        <p:nvPicPr>
          <p:cNvPr id="24" name="Audio 2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85471944"/>
      </p:ext>
    </p:extLst>
  </p:cSld>
  <p:clrMapOvr>
    <a:masterClrMapping/>
  </p:clrMapOvr>
  <mc:AlternateContent xmlns:mc="http://schemas.openxmlformats.org/markup-compatibility/2006">
    <mc:Choice xmlns:p14="http://schemas.microsoft.com/office/powerpoint/2010/main" Requires="p14">
      <p:transition spd="slow" p14:dur="2000" advTm="238983"/>
    </mc:Choice>
    <mc:Fallback>
      <p:transition spd="slow" advTm="238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24"/>
                </p:tgtEl>
              </p:cMediaNode>
            </p:audio>
          </p:childTnLst>
        </p:cTn>
      </p:par>
    </p:tnLst>
    <p:bldLst>
      <p:bldP spid="6" grpId="0"/>
      <p:bldP spid="7" grpId="0"/>
      <p:bldP spid="7" grpId="1"/>
      <p:bldP spid="8" grpId="0"/>
      <p:bldP spid="9" grpId="0" animBg="1"/>
      <p:bldP spid="9" grpId="1" animBg="1"/>
      <p:bldP spid="10" grpId="0" animBg="1"/>
      <p:bldP spid="10" grpId="1" animBg="1"/>
      <p:bldP spid="11" grpId="0" animBg="1"/>
      <p:bldP spid="12" grpId="0" animBg="1"/>
      <p:bldP spid="16" grpId="0" animBg="1"/>
      <p:bldP spid="16" grpId="1" animBg="1"/>
      <p:bldP spid="17" grpId="0" animBg="1"/>
      <p:bldP spid="17" grpId="1" animBg="1"/>
      <p:bldP spid="21" grpId="0"/>
      <p:bldP spid="2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Array values</a:t>
            </a:r>
            <a:endParaRPr lang="en-CA" dirty="0"/>
          </a:p>
        </p:txBody>
      </p:sp>
      <p:sp>
        <p:nvSpPr>
          <p:cNvPr id="3" name="Content Placeholder 2"/>
          <p:cNvSpPr>
            <a:spLocks noGrp="1"/>
          </p:cNvSpPr>
          <p:nvPr>
            <p:ph idx="1"/>
          </p:nvPr>
        </p:nvSpPr>
        <p:spPr/>
        <p:txBody>
          <a:bodyPr/>
          <a:lstStyle/>
          <a:p>
            <a:r>
              <a:rPr lang="en-CA" dirty="0" smtClean="0"/>
              <a:t>Looking at this graphically:</a:t>
            </a:r>
            <a:endParaRPr lang="en-CA" dirty="0" smtClean="0">
              <a:latin typeface="Times New Roman" panose="02020603050405020304" pitchFamily="18" charset="0"/>
              <a:cs typeface="Times New Roman" panose="02020603050405020304" pitchFamily="18" charset="0"/>
            </a:endParaRPr>
          </a:p>
        </p:txBody>
      </p:sp>
      <p:sp>
        <p:nvSpPr>
          <p:cNvPr id="6" name="TextBox 5"/>
          <p:cNvSpPr txBox="1"/>
          <p:nvPr/>
        </p:nvSpPr>
        <p:spPr>
          <a:xfrm>
            <a:off x="395536" y="2409135"/>
            <a:ext cx="2159566" cy="1323439"/>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The output is</a:t>
            </a:r>
          </a:p>
          <a:p>
            <a:r>
              <a:rPr lang="en-CA" sz="2000" dirty="0" smtClean="0">
                <a:solidFill>
                  <a:srgbClr val="0070C0"/>
                </a:solidFill>
                <a:latin typeface="Consolas" panose="020B0609020204030204" pitchFamily="49" charset="0"/>
                <a:cs typeface="Consolas" panose="020B0609020204030204" pitchFamily="49" charset="0"/>
              </a:rPr>
              <a:t>    0xffffcbd0</a:t>
            </a:r>
          </a:p>
          <a:p>
            <a:r>
              <a:rPr lang="en-CA" sz="2000" dirty="0" smtClean="0">
                <a:solidFill>
                  <a:srgbClr val="0070C0"/>
                </a:solidFill>
                <a:latin typeface="Consolas" panose="020B0609020204030204" pitchFamily="49" charset="0"/>
                <a:cs typeface="Consolas" panose="020B0609020204030204" pitchFamily="49" charset="0"/>
              </a:rPr>
              <a:t>    0xffffcb80</a:t>
            </a:r>
          </a:p>
          <a:p>
            <a:r>
              <a:rPr lang="en-CA" sz="2000" dirty="0" smtClean="0">
                <a:solidFill>
                  <a:srgbClr val="0070C0"/>
                </a:solidFill>
                <a:latin typeface="Consolas" panose="020B0609020204030204" pitchFamily="49" charset="0"/>
                <a:cs typeface="Consolas" panose="020B0609020204030204" pitchFamily="49" charset="0"/>
              </a:rPr>
              <a:t>    0xffffcab0</a:t>
            </a:r>
            <a:endParaRPr lang="en-CA" sz="2000" dirty="0">
              <a:solidFill>
                <a:srgbClr val="0070C0"/>
              </a:solidFill>
              <a:latin typeface="Consolas" panose="020B0609020204030204" pitchFamily="49" charset="0"/>
              <a:cs typeface="Consolas" panose="020B0609020204030204" pitchFamily="49"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52220" y="624021"/>
            <a:ext cx="147447" cy="60453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51920" y="1042144"/>
            <a:ext cx="1451038" cy="369332"/>
          </a:xfrm>
          <a:prstGeom prst="rect">
            <a:avLst/>
          </a:prstGeom>
        </p:spPr>
        <p:txBody>
          <a:bodyPr wrap="none">
            <a:spAutoFit/>
          </a:bodyPr>
          <a:lstStyle/>
          <a:p>
            <a:r>
              <a:rPr lang="en-CA" dirty="0" smtClean="0">
                <a:solidFill>
                  <a:srgbClr val="0070C0"/>
                </a:solidFill>
                <a:latin typeface="Consolas" panose="020B0609020204030204" pitchFamily="49" charset="0"/>
                <a:cs typeface="Consolas" panose="020B0609020204030204" pitchFamily="49" charset="0"/>
              </a:rPr>
              <a:t>0xffffcab0</a:t>
            </a:r>
            <a:endParaRPr lang="en-CA" dirty="0"/>
          </a:p>
        </p:txBody>
      </p:sp>
      <p:sp>
        <p:nvSpPr>
          <p:cNvPr id="18" name="Rectangle 17"/>
          <p:cNvSpPr/>
          <p:nvPr/>
        </p:nvSpPr>
        <p:spPr>
          <a:xfrm>
            <a:off x="3851920" y="4163104"/>
            <a:ext cx="1451038" cy="369332"/>
          </a:xfrm>
          <a:prstGeom prst="rect">
            <a:avLst/>
          </a:prstGeom>
        </p:spPr>
        <p:txBody>
          <a:bodyPr wrap="none">
            <a:spAutoFit/>
          </a:bodyPr>
          <a:lstStyle/>
          <a:p>
            <a:r>
              <a:rPr lang="en-CA" dirty="0" smtClean="0">
                <a:solidFill>
                  <a:srgbClr val="0070C0"/>
                </a:solidFill>
                <a:latin typeface="Consolas" panose="020B0609020204030204" pitchFamily="49" charset="0"/>
                <a:cs typeface="Consolas" panose="020B0609020204030204" pitchFamily="49" charset="0"/>
              </a:rPr>
              <a:t>0xffffcb80</a:t>
            </a:r>
            <a:endParaRPr lang="en-CA" dirty="0"/>
          </a:p>
        </p:txBody>
      </p:sp>
      <p:sp>
        <p:nvSpPr>
          <p:cNvPr id="19" name="Rectangle 18"/>
          <p:cNvSpPr/>
          <p:nvPr/>
        </p:nvSpPr>
        <p:spPr>
          <a:xfrm>
            <a:off x="3851920" y="5353332"/>
            <a:ext cx="1451038" cy="369332"/>
          </a:xfrm>
          <a:prstGeom prst="rect">
            <a:avLst/>
          </a:prstGeom>
        </p:spPr>
        <p:txBody>
          <a:bodyPr wrap="none">
            <a:spAutoFit/>
          </a:bodyPr>
          <a:lstStyle/>
          <a:p>
            <a:r>
              <a:rPr lang="en-CA" dirty="0" smtClean="0">
                <a:solidFill>
                  <a:srgbClr val="0070C0"/>
                </a:solidFill>
                <a:latin typeface="Consolas" panose="020B0609020204030204" pitchFamily="49" charset="0"/>
                <a:cs typeface="Consolas" panose="020B0609020204030204" pitchFamily="49" charset="0"/>
              </a:rPr>
              <a:t>0xffffcbd0</a:t>
            </a:r>
            <a:endParaRPr lang="en-CA" dirty="0"/>
          </a:p>
        </p:txBody>
      </p:sp>
      <p:cxnSp>
        <p:nvCxnSpPr>
          <p:cNvPr id="14" name="Straight Arrow Connector 13"/>
          <p:cNvCxnSpPr>
            <a:stCxn id="5" idx="3"/>
          </p:cNvCxnSpPr>
          <p:nvPr/>
        </p:nvCxnSpPr>
        <p:spPr>
          <a:xfrm flipV="1">
            <a:off x="5302958" y="624021"/>
            <a:ext cx="1249262" cy="602789"/>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302958" y="4351258"/>
            <a:ext cx="1249262" cy="1"/>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302958" y="5578648"/>
            <a:ext cx="1274388" cy="20200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876256" y="2132856"/>
            <a:ext cx="1225015" cy="400110"/>
          </a:xfrm>
          <a:prstGeom prst="rect">
            <a:avLst/>
          </a:prstGeom>
          <a:noFill/>
        </p:spPr>
        <p:txBody>
          <a:bodyPr wrap="none" rtlCol="0">
            <a:spAutoFit/>
          </a:bodyPr>
          <a:lstStyle/>
          <a:p>
            <a:r>
              <a:rPr lang="en-US" sz="2000" dirty="0" smtClean="0">
                <a:solidFill>
                  <a:srgbClr val="0070C0"/>
                </a:solidFill>
                <a:latin typeface="Times New Roman" panose="02020603050405020304" pitchFamily="18" charset="0"/>
                <a:cs typeface="Times New Roman" panose="02020603050405020304" pitchFamily="18" charset="0"/>
              </a:rPr>
              <a:t>208</a:t>
            </a:r>
            <a:r>
              <a:rPr lang="en-US" sz="2000" dirty="0" smtClean="0">
                <a:solidFill>
                  <a:srgbClr val="0070C0"/>
                </a:solidFill>
                <a:latin typeface="Georgia" panose="02040502050405020303" pitchFamily="18" charset="0"/>
              </a:rPr>
              <a:t> bytes</a:t>
            </a:r>
            <a:endParaRPr lang="en-CA" sz="2000" dirty="0" smtClean="0">
              <a:solidFill>
                <a:srgbClr val="0070C0"/>
              </a:solidFill>
              <a:latin typeface="Georgia" panose="02040502050405020303" pitchFamily="18" charset="0"/>
            </a:endParaRPr>
          </a:p>
        </p:txBody>
      </p:sp>
      <p:sp>
        <p:nvSpPr>
          <p:cNvPr id="27" name="TextBox 26"/>
          <p:cNvSpPr txBox="1"/>
          <p:nvPr/>
        </p:nvSpPr>
        <p:spPr>
          <a:xfrm>
            <a:off x="6876256" y="4757082"/>
            <a:ext cx="1160895" cy="400110"/>
          </a:xfrm>
          <a:prstGeom prst="rect">
            <a:avLst/>
          </a:prstGeom>
          <a:noFill/>
        </p:spPr>
        <p:txBody>
          <a:bodyPr wrap="none" rtlCol="0">
            <a:spAutoFit/>
          </a:bodyPr>
          <a:lstStyle/>
          <a:p>
            <a:r>
              <a:rPr lang="en-US" sz="2000" dirty="0" smtClean="0">
                <a:solidFill>
                  <a:srgbClr val="0070C0"/>
                </a:solidFill>
                <a:latin typeface="Times New Roman" panose="02020603050405020304" pitchFamily="18" charset="0"/>
                <a:cs typeface="Times New Roman" panose="02020603050405020304" pitchFamily="18" charset="0"/>
              </a:rPr>
              <a:t> 80</a:t>
            </a:r>
            <a:r>
              <a:rPr lang="en-US" sz="2000" dirty="0" smtClean="0">
                <a:solidFill>
                  <a:srgbClr val="0070C0"/>
                </a:solidFill>
                <a:latin typeface="Georgia" panose="02040502050405020303" pitchFamily="18" charset="0"/>
              </a:rPr>
              <a:t> bytes</a:t>
            </a:r>
            <a:endParaRPr lang="en-CA" sz="2000" dirty="0" smtClean="0">
              <a:solidFill>
                <a:srgbClr val="0070C0"/>
              </a:solidFill>
              <a:latin typeface="Georgia" panose="02040502050405020303" pitchFamily="18" charset="0"/>
            </a:endParaRPr>
          </a:p>
        </p:txBody>
      </p:sp>
      <p:sp>
        <p:nvSpPr>
          <p:cNvPr id="28" name="TextBox 27"/>
          <p:cNvSpPr txBox="1"/>
          <p:nvPr/>
        </p:nvSpPr>
        <p:spPr>
          <a:xfrm>
            <a:off x="6876256" y="6021288"/>
            <a:ext cx="1160895" cy="400110"/>
          </a:xfrm>
          <a:prstGeom prst="rect">
            <a:avLst/>
          </a:prstGeom>
          <a:noFill/>
        </p:spPr>
        <p:txBody>
          <a:bodyPr wrap="none" rtlCol="0">
            <a:spAutoFit/>
          </a:bodyPr>
          <a:lstStyle/>
          <a:p>
            <a:r>
              <a:rPr lang="en-US" sz="2000" dirty="0" smtClean="0">
                <a:solidFill>
                  <a:srgbClr val="0070C0"/>
                </a:solidFill>
                <a:latin typeface="Times New Roman" panose="02020603050405020304" pitchFamily="18" charset="0"/>
                <a:cs typeface="Times New Roman" panose="02020603050405020304" pitchFamily="18" charset="0"/>
              </a:rPr>
              <a:t> 48</a:t>
            </a:r>
            <a:r>
              <a:rPr lang="en-US" sz="2000" dirty="0" smtClean="0">
                <a:solidFill>
                  <a:srgbClr val="0070C0"/>
                </a:solidFill>
                <a:latin typeface="Georgia" panose="02040502050405020303" pitchFamily="18" charset="0"/>
              </a:rPr>
              <a:t> bytes</a:t>
            </a:r>
            <a:endParaRPr lang="en-CA" sz="2000" dirty="0" smtClean="0">
              <a:solidFill>
                <a:srgbClr val="0070C0"/>
              </a:solidFill>
              <a:latin typeface="Georgia" panose="02040502050405020303" pitchFamily="18" charset="0"/>
            </a:endParaRPr>
          </a:p>
        </p:txBody>
      </p:sp>
      <p:pic>
        <p:nvPicPr>
          <p:cNvPr id="29" name="Audio 2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10822222"/>
      </p:ext>
    </p:extLst>
  </p:cSld>
  <p:clrMapOvr>
    <a:masterClrMapping/>
  </p:clrMapOvr>
  <mc:AlternateContent xmlns:mc="http://schemas.openxmlformats.org/markup-compatibility/2006">
    <mc:Choice xmlns:p14="http://schemas.microsoft.com/office/powerpoint/2010/main" Requires="p14">
      <p:transition spd="slow" p14:dur="2000" advTm="64375"/>
    </mc:Choice>
    <mc:Fallback>
      <p:transition spd="slow" advTm="64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9"/>
                </p:tgtEl>
              </p:cMediaNode>
            </p:audio>
          </p:childTnLst>
        </p:cTn>
      </p:par>
    </p:tnLst>
    <p:bldLst>
      <p:bldP spid="5" grpId="0"/>
      <p:bldP spid="18" grpId="0"/>
      <p:bldP spid="19" grpId="0"/>
      <p:bldP spid="26"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Array addresses are passed by value</a:t>
            </a:r>
            <a:endParaRPr lang="en-CA" dirty="0"/>
          </a:p>
        </p:txBody>
      </p:sp>
      <p:sp>
        <p:nvSpPr>
          <p:cNvPr id="3" name="Content Placeholder 2"/>
          <p:cNvSpPr>
            <a:spLocks noGrp="1"/>
          </p:cNvSpPr>
          <p:nvPr>
            <p:ph idx="1"/>
          </p:nvPr>
        </p:nvSpPr>
        <p:spPr/>
        <p:txBody>
          <a:bodyPr/>
          <a:lstStyle/>
          <a:p>
            <a:r>
              <a:rPr lang="en-CA" dirty="0" smtClean="0"/>
              <a:t>When an array is passed as an argument,</a:t>
            </a:r>
          </a:p>
          <a:p>
            <a:pPr marL="0" indent="0">
              <a:buNone/>
            </a:pPr>
            <a:r>
              <a:rPr lang="en-US" dirty="0"/>
              <a:t>	</a:t>
            </a:r>
            <a:r>
              <a:rPr lang="en-US" dirty="0" smtClean="0"/>
              <a:t>the value of the address is passed:</a:t>
            </a:r>
            <a:endParaRPr lang="en-CA" dirty="0" smtClean="0"/>
          </a:p>
          <a:p>
            <a:pPr marL="457200" lvl="1" indent="0">
              <a:buNone/>
            </a:pPr>
            <a:r>
              <a:rPr lang="en-US" sz="1300" dirty="0" smtClean="0">
                <a:latin typeface="Consolas" panose="020B0609020204030204" pitchFamily="49" charset="0"/>
                <a:cs typeface="Consolas" panose="020B0609020204030204" pitchFamily="49" charset="0"/>
              </a:rPr>
              <a:t>void f( </a:t>
            </a:r>
            <a:r>
              <a:rPr lang="en-US" sz="1300" dirty="0" err="1" smtClean="0">
                <a:latin typeface="Consolas" panose="020B0609020204030204" pitchFamily="49" charset="0"/>
                <a:cs typeface="Consolas" panose="020B0609020204030204" pitchFamily="49" charset="0"/>
              </a:rPr>
              <a:t>int</a:t>
            </a:r>
            <a:r>
              <a:rPr lang="en-US" sz="1300" dirty="0" smtClean="0">
                <a:latin typeface="Consolas" panose="020B0609020204030204" pitchFamily="49" charset="0"/>
                <a:cs typeface="Consolas" panose="020B0609020204030204" pitchFamily="49" charset="0"/>
              </a:rPr>
              <a:t> </a:t>
            </a:r>
            <a:r>
              <a:rPr lang="en-US" sz="1300" dirty="0" err="1" smtClean="0">
                <a:latin typeface="Consolas" panose="020B0609020204030204" pitchFamily="49" charset="0"/>
                <a:cs typeface="Consolas" panose="020B0609020204030204" pitchFamily="49" charset="0"/>
              </a:rPr>
              <a:t>param</a:t>
            </a:r>
            <a:r>
              <a:rPr lang="en-US" sz="1300" dirty="0" smtClean="0">
                <a:latin typeface="Consolas" panose="020B0609020204030204" pitchFamily="49" charset="0"/>
                <a:cs typeface="Consolas" panose="020B0609020204030204" pitchFamily="49" charset="0"/>
              </a:rPr>
              <a:t>[], unsigned </a:t>
            </a:r>
            <a:r>
              <a:rPr lang="en-US" sz="1300" dirty="0" err="1" smtClean="0">
                <a:latin typeface="Consolas" panose="020B0609020204030204" pitchFamily="49" charset="0"/>
                <a:cs typeface="Consolas" panose="020B0609020204030204" pitchFamily="49" charset="0"/>
              </a:rPr>
              <a:t>int</a:t>
            </a:r>
            <a:r>
              <a:rPr lang="en-US" sz="1300" dirty="0" smtClean="0">
                <a:latin typeface="Consolas" panose="020B0609020204030204" pitchFamily="49" charset="0"/>
                <a:cs typeface="Consolas" panose="020B0609020204030204" pitchFamily="49" charset="0"/>
              </a:rPr>
              <a:t> capacity ) {</a:t>
            </a:r>
          </a:p>
          <a:p>
            <a:pPr marL="457200" lvl="1" indent="0">
              <a:buNone/>
            </a:pPr>
            <a:r>
              <a:rPr lang="en-US" sz="1300" dirty="0">
                <a:latin typeface="Consolas" panose="020B0609020204030204" pitchFamily="49" charset="0"/>
                <a:cs typeface="Consolas" panose="020B0609020204030204" pitchFamily="49" charset="0"/>
              </a:rPr>
              <a:t> </a:t>
            </a:r>
            <a:r>
              <a:rPr lang="en-US" sz="1300" dirty="0" smtClean="0">
                <a:latin typeface="Consolas" panose="020B0609020204030204" pitchFamily="49" charset="0"/>
                <a:cs typeface="Consolas" panose="020B0609020204030204" pitchFamily="49" charset="0"/>
              </a:rPr>
              <a:t>   </a:t>
            </a:r>
            <a:r>
              <a:rPr lang="en-US" sz="1300" dirty="0" err="1" smtClean="0">
                <a:latin typeface="Consolas" panose="020B0609020204030204" pitchFamily="49" charset="0"/>
                <a:cs typeface="Consolas" panose="020B0609020204030204" pitchFamily="49" charset="0"/>
              </a:rPr>
              <a:t>int</a:t>
            </a:r>
            <a:r>
              <a:rPr lang="en-US" sz="1300" dirty="0" smtClean="0">
                <a:latin typeface="Consolas" panose="020B0609020204030204" pitchFamily="49" charset="0"/>
                <a:cs typeface="Consolas" panose="020B0609020204030204" pitchFamily="49" charset="0"/>
              </a:rPr>
              <a:t> local[5]{ 1, 10, 100, 1000, 10000 };</a:t>
            </a:r>
          </a:p>
          <a:p>
            <a:pPr marL="457200" lvl="1" indent="0">
              <a:buNone/>
            </a:pPr>
            <a:r>
              <a:rPr lang="en-US" sz="1300" dirty="0">
                <a:latin typeface="Consolas" panose="020B0609020204030204" pitchFamily="49" charset="0"/>
                <a:cs typeface="Consolas" panose="020B0609020204030204" pitchFamily="49" charset="0"/>
              </a:rPr>
              <a:t> </a:t>
            </a:r>
            <a:r>
              <a:rPr lang="en-US" sz="1300" dirty="0" smtClean="0">
                <a:latin typeface="Consolas" panose="020B0609020204030204" pitchFamily="49" charset="0"/>
                <a:cs typeface="Consolas" panose="020B0609020204030204" pitchFamily="49" charset="0"/>
              </a:rPr>
              <a:t>   </a:t>
            </a:r>
            <a:r>
              <a:rPr lang="en-US" sz="1300" dirty="0" err="1" smtClean="0">
                <a:latin typeface="Consolas" panose="020B0609020204030204" pitchFamily="49" charset="0"/>
                <a:cs typeface="Consolas" panose="020B0609020204030204" pitchFamily="49" charset="0"/>
              </a:rPr>
              <a:t>std</a:t>
            </a:r>
            <a:r>
              <a:rPr lang="en-US" sz="1300" dirty="0" smtClean="0">
                <a:latin typeface="Consolas" panose="020B0609020204030204" pitchFamily="49" charset="0"/>
                <a:cs typeface="Consolas" panose="020B0609020204030204" pitchFamily="49" charset="0"/>
              </a:rPr>
              <a:t>::</a:t>
            </a:r>
            <a:r>
              <a:rPr lang="en-US" sz="1300" dirty="0" err="1" smtClean="0">
                <a:latin typeface="Consolas" panose="020B0609020204030204" pitchFamily="49" charset="0"/>
                <a:cs typeface="Consolas" panose="020B0609020204030204" pitchFamily="49" charset="0"/>
              </a:rPr>
              <a:t>cout</a:t>
            </a:r>
            <a:r>
              <a:rPr lang="en-US" sz="1300" dirty="0" smtClean="0">
                <a:latin typeface="Consolas" panose="020B0609020204030204" pitchFamily="49" charset="0"/>
                <a:cs typeface="Consolas" panose="020B0609020204030204" pitchFamily="49" charset="0"/>
              </a:rPr>
              <a:t> &lt;&lt; "</a:t>
            </a:r>
            <a:r>
              <a:rPr lang="en-US" sz="1300" dirty="0" err="1" smtClean="0">
                <a:latin typeface="Consolas" panose="020B0609020204030204" pitchFamily="49" charset="0"/>
                <a:cs typeface="Consolas" panose="020B0609020204030204" pitchFamily="49" charset="0"/>
              </a:rPr>
              <a:t>param</a:t>
            </a:r>
            <a:r>
              <a:rPr lang="en-US" sz="1300" dirty="0" smtClean="0">
                <a:latin typeface="Consolas" panose="020B0609020204030204" pitchFamily="49" charset="0"/>
                <a:cs typeface="Consolas" panose="020B0609020204030204" pitchFamily="49" charset="0"/>
              </a:rPr>
              <a:t> = " &lt;&lt; </a:t>
            </a:r>
            <a:r>
              <a:rPr lang="en-US" sz="1300" dirty="0" err="1" smtClean="0">
                <a:latin typeface="Consolas" panose="020B0609020204030204" pitchFamily="49" charset="0"/>
                <a:cs typeface="Consolas" panose="020B0609020204030204" pitchFamily="49" charset="0"/>
              </a:rPr>
              <a:t>param</a:t>
            </a:r>
            <a:r>
              <a:rPr lang="en-US" sz="1300" dirty="0" smtClean="0">
                <a:latin typeface="Consolas" panose="020B0609020204030204" pitchFamily="49" charset="0"/>
                <a:cs typeface="Consolas" panose="020B0609020204030204" pitchFamily="49" charset="0"/>
              </a:rPr>
              <a:t> &lt;&lt; </a:t>
            </a:r>
            <a:r>
              <a:rPr lang="en-US" sz="1300" dirty="0" err="1" smtClean="0">
                <a:latin typeface="Consolas" panose="020B0609020204030204" pitchFamily="49" charset="0"/>
                <a:cs typeface="Consolas" panose="020B0609020204030204" pitchFamily="49" charset="0"/>
              </a:rPr>
              <a:t>std</a:t>
            </a:r>
            <a:r>
              <a:rPr lang="en-US" sz="1300" dirty="0" smtClean="0">
                <a:latin typeface="Consolas" panose="020B0609020204030204" pitchFamily="49" charset="0"/>
                <a:cs typeface="Consolas" panose="020B0609020204030204" pitchFamily="49" charset="0"/>
              </a:rPr>
              <a:t>::</a:t>
            </a:r>
            <a:r>
              <a:rPr lang="en-US" sz="1300" dirty="0" err="1" smtClean="0">
                <a:latin typeface="Consolas" panose="020B0609020204030204" pitchFamily="49" charset="0"/>
                <a:cs typeface="Consolas" panose="020B0609020204030204" pitchFamily="49" charset="0"/>
              </a:rPr>
              <a:t>endl</a:t>
            </a:r>
            <a:r>
              <a:rPr lang="en-US" sz="1300" dirty="0" smtClean="0">
                <a:latin typeface="Consolas" panose="020B0609020204030204" pitchFamily="49" charset="0"/>
                <a:cs typeface="Consolas" panose="020B0609020204030204" pitchFamily="49" charset="0"/>
              </a:rPr>
              <a:t>;</a:t>
            </a:r>
          </a:p>
          <a:p>
            <a:pPr marL="457200" lvl="1" indent="0">
              <a:buNone/>
            </a:pPr>
            <a:r>
              <a:rPr lang="en-US" sz="1300" dirty="0" smtClean="0">
                <a:latin typeface="Consolas" panose="020B0609020204030204" pitchFamily="49" charset="0"/>
                <a:cs typeface="Consolas" panose="020B0609020204030204" pitchFamily="49" charset="0"/>
              </a:rPr>
              <a:t>    </a:t>
            </a:r>
            <a:r>
              <a:rPr lang="en-US" sz="1300" dirty="0" err="1">
                <a:latin typeface="Consolas" panose="020B0609020204030204" pitchFamily="49" charset="0"/>
                <a:cs typeface="Consolas" panose="020B0609020204030204" pitchFamily="49" charset="0"/>
              </a:rPr>
              <a:t>std</a:t>
            </a:r>
            <a:r>
              <a:rPr lang="en-US" sz="1300" dirty="0">
                <a:latin typeface="Consolas" panose="020B0609020204030204" pitchFamily="49" charset="0"/>
                <a:cs typeface="Consolas" panose="020B0609020204030204" pitchFamily="49" charset="0"/>
              </a:rPr>
              <a:t>::</a:t>
            </a:r>
            <a:r>
              <a:rPr lang="en-US" sz="1300" dirty="0" err="1">
                <a:latin typeface="Consolas" panose="020B0609020204030204" pitchFamily="49" charset="0"/>
                <a:cs typeface="Consolas" panose="020B0609020204030204" pitchFamily="49" charset="0"/>
              </a:rPr>
              <a:t>cout</a:t>
            </a:r>
            <a:r>
              <a:rPr lang="en-US" sz="1300" dirty="0">
                <a:latin typeface="Consolas" panose="020B0609020204030204" pitchFamily="49" charset="0"/>
                <a:cs typeface="Consolas" panose="020B0609020204030204" pitchFamily="49" charset="0"/>
              </a:rPr>
              <a:t> &lt;&lt; </a:t>
            </a:r>
            <a:r>
              <a:rPr lang="en-US" sz="1300" dirty="0" smtClean="0">
                <a:latin typeface="Consolas" panose="020B0609020204030204" pitchFamily="49" charset="0"/>
                <a:cs typeface="Consolas" panose="020B0609020204030204" pitchFamily="49" charset="0"/>
              </a:rPr>
              <a:t>"local </a:t>
            </a:r>
            <a:r>
              <a:rPr lang="en-US" sz="1300" dirty="0">
                <a:latin typeface="Consolas" panose="020B0609020204030204" pitchFamily="49" charset="0"/>
                <a:cs typeface="Consolas" panose="020B0609020204030204" pitchFamily="49" charset="0"/>
              </a:rPr>
              <a:t>= " &lt;&lt; </a:t>
            </a:r>
            <a:r>
              <a:rPr lang="en-US" sz="1300" dirty="0" smtClean="0">
                <a:latin typeface="Consolas" panose="020B0609020204030204" pitchFamily="49" charset="0"/>
                <a:cs typeface="Consolas" panose="020B0609020204030204" pitchFamily="49" charset="0"/>
              </a:rPr>
              <a:t>local </a:t>
            </a:r>
            <a:r>
              <a:rPr lang="en-US" sz="1300" dirty="0">
                <a:latin typeface="Consolas" panose="020B0609020204030204" pitchFamily="49" charset="0"/>
                <a:cs typeface="Consolas" panose="020B0609020204030204" pitchFamily="49" charset="0"/>
              </a:rPr>
              <a:t>&lt;&lt; </a:t>
            </a:r>
            <a:r>
              <a:rPr lang="en-US" sz="1300" dirty="0" err="1">
                <a:latin typeface="Consolas" panose="020B0609020204030204" pitchFamily="49" charset="0"/>
                <a:cs typeface="Consolas" panose="020B0609020204030204" pitchFamily="49" charset="0"/>
              </a:rPr>
              <a:t>std</a:t>
            </a:r>
            <a:r>
              <a:rPr lang="en-US" sz="1300" dirty="0">
                <a:latin typeface="Consolas" panose="020B0609020204030204" pitchFamily="49" charset="0"/>
                <a:cs typeface="Consolas" panose="020B0609020204030204" pitchFamily="49" charset="0"/>
              </a:rPr>
              <a:t>::</a:t>
            </a:r>
            <a:r>
              <a:rPr lang="en-US" sz="1300" dirty="0" err="1">
                <a:latin typeface="Consolas" panose="020B0609020204030204" pitchFamily="49" charset="0"/>
                <a:cs typeface="Consolas" panose="020B0609020204030204" pitchFamily="49" charset="0"/>
              </a:rPr>
              <a:t>endl</a:t>
            </a:r>
            <a:r>
              <a:rPr lang="en-US" sz="1300" dirty="0" smtClean="0">
                <a:latin typeface="Consolas" panose="020B0609020204030204" pitchFamily="49" charset="0"/>
                <a:cs typeface="Consolas" panose="020B0609020204030204" pitchFamily="49" charset="0"/>
              </a:rPr>
              <a:t>;</a:t>
            </a:r>
          </a:p>
          <a:p>
            <a:pPr marL="457200" lvl="1" indent="0">
              <a:buNone/>
            </a:pPr>
            <a:r>
              <a:rPr lang="en-US" sz="1300" dirty="0">
                <a:latin typeface="Consolas" panose="020B0609020204030204" pitchFamily="49" charset="0"/>
                <a:cs typeface="Consolas" panose="020B0609020204030204" pitchFamily="49" charset="0"/>
              </a:rPr>
              <a:t> </a:t>
            </a:r>
            <a:r>
              <a:rPr lang="en-US" sz="1300" dirty="0" smtClean="0">
                <a:latin typeface="Consolas" panose="020B0609020204030204" pitchFamily="49" charset="0"/>
                <a:cs typeface="Consolas" panose="020B0609020204030204" pitchFamily="49" charset="0"/>
              </a:rPr>
              <a:t>   </a:t>
            </a:r>
            <a:r>
              <a:rPr lang="en-US" sz="1300" dirty="0" err="1" smtClean="0">
                <a:latin typeface="Consolas" panose="020B0609020204030204" pitchFamily="49" charset="0"/>
                <a:cs typeface="Consolas" panose="020B0609020204030204" pitchFamily="49" charset="0"/>
              </a:rPr>
              <a:t>std</a:t>
            </a:r>
            <a:r>
              <a:rPr lang="en-US" sz="1300" dirty="0" smtClean="0">
                <a:latin typeface="Consolas" panose="020B0609020204030204" pitchFamily="49" charset="0"/>
                <a:cs typeface="Consolas" panose="020B0609020204030204" pitchFamily="49" charset="0"/>
              </a:rPr>
              <a:t>::</a:t>
            </a:r>
            <a:r>
              <a:rPr lang="en-US" sz="1300" dirty="0" err="1" smtClean="0">
                <a:latin typeface="Consolas" panose="020B0609020204030204" pitchFamily="49" charset="0"/>
                <a:cs typeface="Consolas" panose="020B0609020204030204" pitchFamily="49" charset="0"/>
              </a:rPr>
              <a:t>cout</a:t>
            </a:r>
            <a:r>
              <a:rPr lang="en-US" sz="1300" dirty="0" smtClean="0">
                <a:latin typeface="Consolas" panose="020B0609020204030204" pitchFamily="49" charset="0"/>
                <a:cs typeface="Consolas" panose="020B0609020204030204" pitchFamily="49" charset="0"/>
              </a:rPr>
              <a:t> &lt;&lt; "</a:t>
            </a:r>
            <a:r>
              <a:rPr lang="en-US" sz="1300" dirty="0" err="1" smtClean="0">
                <a:latin typeface="Consolas" panose="020B0609020204030204" pitchFamily="49" charset="0"/>
                <a:cs typeface="Consolas" panose="020B0609020204030204" pitchFamily="49" charset="0"/>
              </a:rPr>
              <a:t>param</a:t>
            </a:r>
            <a:r>
              <a:rPr lang="en-US" sz="1300" dirty="0" smtClean="0">
                <a:latin typeface="Consolas" panose="020B0609020204030204" pitchFamily="49" charset="0"/>
                <a:cs typeface="Consolas" panose="020B0609020204030204" pitchFamily="49" charset="0"/>
              </a:rPr>
              <a:t>[3] = " &lt;&lt; </a:t>
            </a:r>
            <a:r>
              <a:rPr lang="en-US" sz="1300" dirty="0" err="1" smtClean="0">
                <a:latin typeface="Consolas" panose="020B0609020204030204" pitchFamily="49" charset="0"/>
                <a:cs typeface="Consolas" panose="020B0609020204030204" pitchFamily="49" charset="0"/>
              </a:rPr>
              <a:t>param</a:t>
            </a:r>
            <a:r>
              <a:rPr lang="en-US" sz="1300" dirty="0" smtClean="0">
                <a:latin typeface="Consolas" panose="020B0609020204030204" pitchFamily="49" charset="0"/>
                <a:cs typeface="Consolas" panose="020B0609020204030204" pitchFamily="49" charset="0"/>
              </a:rPr>
              <a:t>[3] &lt;&lt; </a:t>
            </a:r>
            <a:r>
              <a:rPr lang="en-US" sz="1300" dirty="0" err="1" smtClean="0">
                <a:latin typeface="Consolas" panose="020B0609020204030204" pitchFamily="49" charset="0"/>
                <a:cs typeface="Consolas" panose="020B0609020204030204" pitchFamily="49" charset="0"/>
              </a:rPr>
              <a:t>std</a:t>
            </a:r>
            <a:r>
              <a:rPr lang="en-US" sz="1300" dirty="0" smtClean="0">
                <a:latin typeface="Consolas" panose="020B0609020204030204" pitchFamily="49" charset="0"/>
                <a:cs typeface="Consolas" panose="020B0609020204030204" pitchFamily="49" charset="0"/>
              </a:rPr>
              <a:t>::</a:t>
            </a:r>
            <a:r>
              <a:rPr lang="en-US" sz="1300" dirty="0" err="1" smtClean="0">
                <a:latin typeface="Consolas" panose="020B0609020204030204" pitchFamily="49" charset="0"/>
                <a:cs typeface="Consolas" panose="020B0609020204030204" pitchFamily="49" charset="0"/>
              </a:rPr>
              <a:t>endl</a:t>
            </a:r>
            <a:r>
              <a:rPr lang="en-US" sz="1300" dirty="0" smtClean="0">
                <a:latin typeface="Consolas" panose="020B0609020204030204" pitchFamily="49" charset="0"/>
                <a:cs typeface="Consolas" panose="020B0609020204030204" pitchFamily="49" charset="0"/>
              </a:rPr>
              <a:t>;</a:t>
            </a:r>
          </a:p>
          <a:p>
            <a:pPr marL="457200" lvl="1" indent="0">
              <a:buNone/>
            </a:pPr>
            <a:r>
              <a:rPr lang="en-US" sz="1300" dirty="0">
                <a:latin typeface="Consolas" panose="020B0609020204030204" pitchFamily="49" charset="0"/>
                <a:cs typeface="Consolas" panose="020B0609020204030204" pitchFamily="49" charset="0"/>
              </a:rPr>
              <a:t> </a:t>
            </a:r>
            <a:r>
              <a:rPr lang="en-US" sz="1300" dirty="0" smtClean="0">
                <a:latin typeface="Consolas" panose="020B0609020204030204" pitchFamily="49" charset="0"/>
                <a:cs typeface="Consolas" panose="020B0609020204030204" pitchFamily="49" charset="0"/>
              </a:rPr>
              <a:t>   </a:t>
            </a:r>
            <a:r>
              <a:rPr lang="en-US" sz="1300" dirty="0" err="1" smtClean="0">
                <a:latin typeface="Consolas" panose="020B0609020204030204" pitchFamily="49" charset="0"/>
                <a:cs typeface="Consolas" panose="020B0609020204030204" pitchFamily="49" charset="0"/>
              </a:rPr>
              <a:t>std</a:t>
            </a:r>
            <a:r>
              <a:rPr lang="en-US" sz="1300" dirty="0" smtClean="0">
                <a:latin typeface="Consolas" panose="020B0609020204030204" pitchFamily="49" charset="0"/>
                <a:cs typeface="Consolas" panose="020B0609020204030204" pitchFamily="49" charset="0"/>
              </a:rPr>
              <a:t>::</a:t>
            </a:r>
            <a:r>
              <a:rPr lang="en-US" sz="1300" dirty="0" err="1" smtClean="0">
                <a:latin typeface="Consolas" panose="020B0609020204030204" pitchFamily="49" charset="0"/>
                <a:cs typeface="Consolas" panose="020B0609020204030204" pitchFamily="49" charset="0"/>
              </a:rPr>
              <a:t>cout</a:t>
            </a:r>
            <a:r>
              <a:rPr lang="en-US" sz="1300" dirty="0" smtClean="0">
                <a:latin typeface="Consolas" panose="020B0609020204030204" pitchFamily="49" charset="0"/>
                <a:cs typeface="Consolas" panose="020B0609020204030204" pitchFamily="49" charset="0"/>
              </a:rPr>
              <a:t> &lt;&lt; "Assigning </a:t>
            </a:r>
            <a:r>
              <a:rPr lang="en-US" sz="1300" dirty="0" err="1" smtClean="0">
                <a:latin typeface="Consolas" panose="020B0609020204030204" pitchFamily="49" charset="0"/>
                <a:cs typeface="Consolas" panose="020B0609020204030204" pitchFamily="49" charset="0"/>
              </a:rPr>
              <a:t>param</a:t>
            </a:r>
            <a:r>
              <a:rPr lang="en-US" sz="1300" dirty="0" smtClean="0">
                <a:latin typeface="Consolas" panose="020B0609020204030204" pitchFamily="49" charset="0"/>
                <a:cs typeface="Consolas" panose="020B0609020204030204" pitchFamily="49" charset="0"/>
              </a:rPr>
              <a:t> = local;" &lt;&lt; </a:t>
            </a:r>
            <a:r>
              <a:rPr lang="en-US" sz="1300" dirty="0" err="1" smtClean="0">
                <a:latin typeface="Consolas" panose="020B0609020204030204" pitchFamily="49" charset="0"/>
                <a:cs typeface="Consolas" panose="020B0609020204030204" pitchFamily="49" charset="0"/>
              </a:rPr>
              <a:t>std</a:t>
            </a:r>
            <a:r>
              <a:rPr lang="en-US" sz="1300" dirty="0" smtClean="0">
                <a:latin typeface="Consolas" panose="020B0609020204030204" pitchFamily="49" charset="0"/>
                <a:cs typeface="Consolas" panose="020B0609020204030204" pitchFamily="49" charset="0"/>
              </a:rPr>
              <a:t>::</a:t>
            </a:r>
            <a:r>
              <a:rPr lang="en-US" sz="1300" dirty="0" err="1" smtClean="0">
                <a:latin typeface="Consolas" panose="020B0609020204030204" pitchFamily="49" charset="0"/>
                <a:cs typeface="Consolas" panose="020B0609020204030204" pitchFamily="49" charset="0"/>
              </a:rPr>
              <a:t>endl</a:t>
            </a:r>
            <a:r>
              <a:rPr lang="en-US" sz="1300" dirty="0" smtClean="0">
                <a:latin typeface="Consolas" panose="020B0609020204030204" pitchFamily="49" charset="0"/>
                <a:cs typeface="Consolas" panose="020B0609020204030204" pitchFamily="49" charset="0"/>
              </a:rPr>
              <a:t>;</a:t>
            </a:r>
          </a:p>
          <a:p>
            <a:pPr marL="457200" lvl="1" indent="0">
              <a:buNone/>
            </a:pPr>
            <a:r>
              <a:rPr lang="en-US" sz="1300" dirty="0" smtClean="0">
                <a:latin typeface="Consolas" panose="020B0609020204030204" pitchFamily="49" charset="0"/>
                <a:cs typeface="Consolas" panose="020B0609020204030204" pitchFamily="49" charset="0"/>
              </a:rPr>
              <a:t>    </a:t>
            </a:r>
            <a:r>
              <a:rPr lang="en-US" sz="1300" dirty="0" err="1" smtClean="0">
                <a:latin typeface="Consolas" panose="020B0609020204030204" pitchFamily="49" charset="0"/>
                <a:cs typeface="Consolas" panose="020B0609020204030204" pitchFamily="49" charset="0"/>
              </a:rPr>
              <a:t>param</a:t>
            </a:r>
            <a:r>
              <a:rPr lang="en-US" sz="1300" dirty="0" smtClean="0">
                <a:latin typeface="Consolas" panose="020B0609020204030204" pitchFamily="49" charset="0"/>
                <a:cs typeface="Consolas" panose="020B0609020204030204" pitchFamily="49" charset="0"/>
              </a:rPr>
              <a:t> = local;</a:t>
            </a:r>
          </a:p>
          <a:p>
            <a:pPr marL="457200" lvl="1" indent="0">
              <a:buNone/>
            </a:pPr>
            <a:r>
              <a:rPr lang="en-US" sz="1300" dirty="0" smtClean="0">
                <a:latin typeface="Consolas" panose="020B0609020204030204" pitchFamily="49" charset="0"/>
                <a:cs typeface="Consolas" panose="020B0609020204030204" pitchFamily="49" charset="0"/>
              </a:rPr>
              <a:t>    </a:t>
            </a:r>
            <a:r>
              <a:rPr lang="en-US" sz="1300" dirty="0" err="1">
                <a:latin typeface="Consolas" panose="020B0609020204030204" pitchFamily="49" charset="0"/>
                <a:cs typeface="Consolas" panose="020B0609020204030204" pitchFamily="49" charset="0"/>
              </a:rPr>
              <a:t>std</a:t>
            </a:r>
            <a:r>
              <a:rPr lang="en-US" sz="1300" dirty="0">
                <a:latin typeface="Consolas" panose="020B0609020204030204" pitchFamily="49" charset="0"/>
                <a:cs typeface="Consolas" panose="020B0609020204030204" pitchFamily="49" charset="0"/>
              </a:rPr>
              <a:t>::</a:t>
            </a:r>
            <a:r>
              <a:rPr lang="en-US" sz="1300" dirty="0" err="1">
                <a:latin typeface="Consolas" panose="020B0609020204030204" pitchFamily="49" charset="0"/>
                <a:cs typeface="Consolas" panose="020B0609020204030204" pitchFamily="49" charset="0"/>
              </a:rPr>
              <a:t>cout</a:t>
            </a:r>
            <a:r>
              <a:rPr lang="en-US" sz="1300" dirty="0">
                <a:latin typeface="Consolas" panose="020B0609020204030204" pitchFamily="49" charset="0"/>
                <a:cs typeface="Consolas" panose="020B0609020204030204" pitchFamily="49" charset="0"/>
              </a:rPr>
              <a:t> &lt;&lt; "</a:t>
            </a:r>
            <a:r>
              <a:rPr lang="en-US" sz="1300" dirty="0" err="1">
                <a:latin typeface="Consolas" panose="020B0609020204030204" pitchFamily="49" charset="0"/>
                <a:cs typeface="Consolas" panose="020B0609020204030204" pitchFamily="49" charset="0"/>
              </a:rPr>
              <a:t>param</a:t>
            </a:r>
            <a:r>
              <a:rPr lang="en-US" sz="1300" dirty="0">
                <a:latin typeface="Consolas" panose="020B0609020204030204" pitchFamily="49" charset="0"/>
                <a:cs typeface="Consolas" panose="020B0609020204030204" pitchFamily="49" charset="0"/>
              </a:rPr>
              <a:t> = " &lt;&lt; </a:t>
            </a:r>
            <a:r>
              <a:rPr lang="en-US" sz="1300" dirty="0" err="1">
                <a:latin typeface="Consolas" panose="020B0609020204030204" pitchFamily="49" charset="0"/>
                <a:cs typeface="Consolas" panose="020B0609020204030204" pitchFamily="49" charset="0"/>
              </a:rPr>
              <a:t>param</a:t>
            </a:r>
            <a:r>
              <a:rPr lang="en-US" sz="1300" dirty="0">
                <a:latin typeface="Consolas" panose="020B0609020204030204" pitchFamily="49" charset="0"/>
                <a:cs typeface="Consolas" panose="020B0609020204030204" pitchFamily="49" charset="0"/>
              </a:rPr>
              <a:t> &lt;&lt; </a:t>
            </a:r>
            <a:r>
              <a:rPr lang="en-US" sz="1300" dirty="0" err="1">
                <a:latin typeface="Consolas" panose="020B0609020204030204" pitchFamily="49" charset="0"/>
                <a:cs typeface="Consolas" panose="020B0609020204030204" pitchFamily="49" charset="0"/>
              </a:rPr>
              <a:t>std</a:t>
            </a:r>
            <a:r>
              <a:rPr lang="en-US" sz="1300" dirty="0">
                <a:latin typeface="Consolas" panose="020B0609020204030204" pitchFamily="49" charset="0"/>
                <a:cs typeface="Consolas" panose="020B0609020204030204" pitchFamily="49" charset="0"/>
              </a:rPr>
              <a:t>::</a:t>
            </a:r>
            <a:r>
              <a:rPr lang="en-US" sz="1300" dirty="0" err="1">
                <a:latin typeface="Consolas" panose="020B0609020204030204" pitchFamily="49" charset="0"/>
                <a:cs typeface="Consolas" panose="020B0609020204030204" pitchFamily="49" charset="0"/>
              </a:rPr>
              <a:t>endl</a:t>
            </a:r>
            <a:r>
              <a:rPr lang="en-US" sz="1300" dirty="0">
                <a:latin typeface="Consolas" panose="020B0609020204030204" pitchFamily="49" charset="0"/>
                <a:cs typeface="Consolas" panose="020B0609020204030204" pitchFamily="49" charset="0"/>
              </a:rPr>
              <a:t>;</a:t>
            </a:r>
          </a:p>
          <a:p>
            <a:pPr marL="457200" lvl="1" indent="0">
              <a:buNone/>
            </a:pPr>
            <a:r>
              <a:rPr lang="en-US" sz="1300" dirty="0">
                <a:latin typeface="Consolas" panose="020B0609020204030204" pitchFamily="49" charset="0"/>
                <a:cs typeface="Consolas" panose="020B0609020204030204" pitchFamily="49" charset="0"/>
              </a:rPr>
              <a:t>    </a:t>
            </a:r>
            <a:r>
              <a:rPr lang="en-US" sz="1300" dirty="0" err="1">
                <a:latin typeface="Consolas" panose="020B0609020204030204" pitchFamily="49" charset="0"/>
                <a:cs typeface="Consolas" panose="020B0609020204030204" pitchFamily="49" charset="0"/>
              </a:rPr>
              <a:t>std</a:t>
            </a:r>
            <a:r>
              <a:rPr lang="en-US" sz="1300" dirty="0">
                <a:latin typeface="Consolas" panose="020B0609020204030204" pitchFamily="49" charset="0"/>
                <a:cs typeface="Consolas" panose="020B0609020204030204" pitchFamily="49" charset="0"/>
              </a:rPr>
              <a:t>::</a:t>
            </a:r>
            <a:r>
              <a:rPr lang="en-US" sz="1300" dirty="0" err="1">
                <a:latin typeface="Consolas" panose="020B0609020204030204" pitchFamily="49" charset="0"/>
                <a:cs typeface="Consolas" panose="020B0609020204030204" pitchFamily="49" charset="0"/>
              </a:rPr>
              <a:t>cout</a:t>
            </a:r>
            <a:r>
              <a:rPr lang="en-US" sz="1300" dirty="0">
                <a:latin typeface="Consolas" panose="020B0609020204030204" pitchFamily="49" charset="0"/>
                <a:cs typeface="Consolas" panose="020B0609020204030204" pitchFamily="49" charset="0"/>
              </a:rPr>
              <a:t> &lt;&lt; "local = " &lt;&lt; local &lt;&lt; </a:t>
            </a:r>
            <a:r>
              <a:rPr lang="en-US" sz="1300" dirty="0" err="1">
                <a:latin typeface="Consolas" panose="020B0609020204030204" pitchFamily="49" charset="0"/>
                <a:cs typeface="Consolas" panose="020B0609020204030204" pitchFamily="49" charset="0"/>
              </a:rPr>
              <a:t>std</a:t>
            </a:r>
            <a:r>
              <a:rPr lang="en-US" sz="1300" dirty="0">
                <a:latin typeface="Consolas" panose="020B0609020204030204" pitchFamily="49" charset="0"/>
                <a:cs typeface="Consolas" panose="020B0609020204030204" pitchFamily="49" charset="0"/>
              </a:rPr>
              <a:t>::</a:t>
            </a:r>
            <a:r>
              <a:rPr lang="en-US" sz="1300" dirty="0" err="1">
                <a:latin typeface="Consolas" panose="020B0609020204030204" pitchFamily="49" charset="0"/>
                <a:cs typeface="Consolas" panose="020B0609020204030204" pitchFamily="49" charset="0"/>
              </a:rPr>
              <a:t>endl</a:t>
            </a:r>
            <a:r>
              <a:rPr lang="en-US" sz="1300" dirty="0">
                <a:latin typeface="Consolas" panose="020B0609020204030204" pitchFamily="49" charset="0"/>
                <a:cs typeface="Consolas" panose="020B0609020204030204" pitchFamily="49" charset="0"/>
              </a:rPr>
              <a:t>;</a:t>
            </a:r>
          </a:p>
          <a:p>
            <a:pPr marL="457200" lvl="1" indent="0">
              <a:buNone/>
            </a:pPr>
            <a:r>
              <a:rPr lang="en-US" sz="1300" dirty="0">
                <a:latin typeface="Consolas" panose="020B0609020204030204" pitchFamily="49" charset="0"/>
                <a:cs typeface="Consolas" panose="020B0609020204030204" pitchFamily="49" charset="0"/>
              </a:rPr>
              <a:t>    </a:t>
            </a:r>
            <a:r>
              <a:rPr lang="en-US" sz="1300" dirty="0" err="1">
                <a:latin typeface="Consolas" panose="020B0609020204030204" pitchFamily="49" charset="0"/>
                <a:cs typeface="Consolas" panose="020B0609020204030204" pitchFamily="49" charset="0"/>
              </a:rPr>
              <a:t>std</a:t>
            </a:r>
            <a:r>
              <a:rPr lang="en-US" sz="1300" dirty="0">
                <a:latin typeface="Consolas" panose="020B0609020204030204" pitchFamily="49" charset="0"/>
                <a:cs typeface="Consolas" panose="020B0609020204030204" pitchFamily="49" charset="0"/>
              </a:rPr>
              <a:t>::</a:t>
            </a:r>
            <a:r>
              <a:rPr lang="en-US" sz="1300" dirty="0" err="1">
                <a:latin typeface="Consolas" panose="020B0609020204030204" pitchFamily="49" charset="0"/>
                <a:cs typeface="Consolas" panose="020B0609020204030204" pitchFamily="49" charset="0"/>
              </a:rPr>
              <a:t>cout</a:t>
            </a:r>
            <a:r>
              <a:rPr lang="en-US" sz="1300" dirty="0">
                <a:latin typeface="Consolas" panose="020B0609020204030204" pitchFamily="49" charset="0"/>
                <a:cs typeface="Consolas" panose="020B0609020204030204" pitchFamily="49" charset="0"/>
              </a:rPr>
              <a:t> &lt;&lt; "</a:t>
            </a:r>
            <a:r>
              <a:rPr lang="en-US" sz="1300" dirty="0" err="1">
                <a:latin typeface="Consolas" panose="020B0609020204030204" pitchFamily="49" charset="0"/>
                <a:cs typeface="Consolas" panose="020B0609020204030204" pitchFamily="49" charset="0"/>
              </a:rPr>
              <a:t>param</a:t>
            </a:r>
            <a:r>
              <a:rPr lang="en-US" sz="1300" dirty="0">
                <a:latin typeface="Consolas" panose="020B0609020204030204" pitchFamily="49" charset="0"/>
                <a:cs typeface="Consolas" panose="020B0609020204030204" pitchFamily="49" charset="0"/>
              </a:rPr>
              <a:t>[3] = " &lt;&lt; </a:t>
            </a:r>
            <a:r>
              <a:rPr lang="en-US" sz="1300" dirty="0" err="1">
                <a:latin typeface="Consolas" panose="020B0609020204030204" pitchFamily="49" charset="0"/>
                <a:cs typeface="Consolas" panose="020B0609020204030204" pitchFamily="49" charset="0"/>
              </a:rPr>
              <a:t>param</a:t>
            </a:r>
            <a:r>
              <a:rPr lang="en-US" sz="1300" dirty="0">
                <a:latin typeface="Consolas" panose="020B0609020204030204" pitchFamily="49" charset="0"/>
                <a:cs typeface="Consolas" panose="020B0609020204030204" pitchFamily="49" charset="0"/>
              </a:rPr>
              <a:t>[3] &lt;&lt; </a:t>
            </a:r>
            <a:r>
              <a:rPr lang="en-US" sz="1300" dirty="0" err="1">
                <a:latin typeface="Consolas" panose="020B0609020204030204" pitchFamily="49" charset="0"/>
                <a:cs typeface="Consolas" panose="020B0609020204030204" pitchFamily="49" charset="0"/>
              </a:rPr>
              <a:t>std</a:t>
            </a:r>
            <a:r>
              <a:rPr lang="en-US" sz="1300" dirty="0">
                <a:latin typeface="Consolas" panose="020B0609020204030204" pitchFamily="49" charset="0"/>
                <a:cs typeface="Consolas" panose="020B0609020204030204" pitchFamily="49" charset="0"/>
              </a:rPr>
              <a:t>::</a:t>
            </a:r>
            <a:r>
              <a:rPr lang="en-US" sz="1300" dirty="0" err="1">
                <a:latin typeface="Consolas" panose="020B0609020204030204" pitchFamily="49" charset="0"/>
                <a:cs typeface="Consolas" panose="020B0609020204030204" pitchFamily="49" charset="0"/>
              </a:rPr>
              <a:t>endl</a:t>
            </a:r>
            <a:r>
              <a:rPr lang="en-US" sz="1300" dirty="0">
                <a:latin typeface="Consolas" panose="020B0609020204030204" pitchFamily="49" charset="0"/>
                <a:cs typeface="Consolas" panose="020B0609020204030204" pitchFamily="49" charset="0"/>
              </a:rPr>
              <a:t>;</a:t>
            </a:r>
            <a:endParaRPr lang="en-US" sz="1300" dirty="0" smtClean="0">
              <a:latin typeface="Consolas" panose="020B0609020204030204" pitchFamily="49" charset="0"/>
              <a:cs typeface="Consolas" panose="020B0609020204030204" pitchFamily="49" charset="0"/>
            </a:endParaRPr>
          </a:p>
          <a:p>
            <a:pPr marL="457200" lvl="1" indent="0">
              <a:buNone/>
            </a:pPr>
            <a:r>
              <a:rPr lang="en-US" sz="1300" dirty="0" smtClean="0">
                <a:latin typeface="Consolas" panose="020B0609020204030204" pitchFamily="49" charset="0"/>
                <a:cs typeface="Consolas" panose="020B0609020204030204" pitchFamily="49" charset="0"/>
              </a:rPr>
              <a:t>}</a:t>
            </a:r>
          </a:p>
          <a:p>
            <a:pPr marL="457200" lvl="1" indent="0">
              <a:buNone/>
            </a:pPr>
            <a:endParaRPr lang="en-CA" sz="1300" dirty="0" smtClean="0">
              <a:latin typeface="Consolas" panose="020B0609020204030204" pitchFamily="49" charset="0"/>
              <a:cs typeface="Consolas" panose="020B0609020204030204" pitchFamily="49" charset="0"/>
            </a:endParaRPr>
          </a:p>
          <a:p>
            <a:pPr marL="457200" lvl="1" indent="0">
              <a:buNone/>
            </a:pPr>
            <a:r>
              <a:rPr lang="en-CA" sz="1300" dirty="0" err="1" smtClean="0">
                <a:latin typeface="Consolas" panose="020B0609020204030204" pitchFamily="49" charset="0"/>
                <a:cs typeface="Consolas" panose="020B0609020204030204" pitchFamily="49" charset="0"/>
              </a:rPr>
              <a:t>int</a:t>
            </a:r>
            <a:r>
              <a:rPr lang="en-CA" sz="1300" dirty="0" smtClean="0">
                <a:latin typeface="Consolas" panose="020B0609020204030204" pitchFamily="49" charset="0"/>
                <a:cs typeface="Consolas" panose="020B0609020204030204" pitchFamily="49" charset="0"/>
              </a:rPr>
              <a:t> </a:t>
            </a:r>
            <a:r>
              <a:rPr lang="en-CA" sz="1300" dirty="0">
                <a:latin typeface="Consolas" panose="020B0609020204030204" pitchFamily="49" charset="0"/>
                <a:cs typeface="Consolas" panose="020B0609020204030204" pitchFamily="49" charset="0"/>
              </a:rPr>
              <a:t>main() {</a:t>
            </a:r>
          </a:p>
          <a:p>
            <a:pPr marL="457200" lvl="1" indent="0">
              <a:buNone/>
            </a:pPr>
            <a:r>
              <a:rPr lang="en-CA" sz="1300" dirty="0" smtClean="0">
                <a:latin typeface="Consolas" panose="020B0609020204030204" pitchFamily="49" charset="0"/>
                <a:cs typeface="Consolas" panose="020B0609020204030204" pitchFamily="49" charset="0"/>
              </a:rPr>
              <a:t>    </a:t>
            </a:r>
            <a:r>
              <a:rPr lang="en-CA" sz="1300" dirty="0" err="1" smtClean="0">
                <a:latin typeface="Consolas" panose="020B0609020204030204" pitchFamily="49" charset="0"/>
                <a:cs typeface="Consolas" panose="020B0609020204030204" pitchFamily="49" charset="0"/>
              </a:rPr>
              <a:t>int</a:t>
            </a:r>
            <a:r>
              <a:rPr lang="en-CA" sz="1300" dirty="0" smtClean="0">
                <a:latin typeface="Consolas" panose="020B0609020204030204" pitchFamily="49" charset="0"/>
                <a:cs typeface="Consolas" panose="020B0609020204030204" pitchFamily="49" charset="0"/>
              </a:rPr>
              <a:t> data[4</a:t>
            </a:r>
            <a:r>
              <a:rPr lang="en-CA" sz="1300" dirty="0" smtClean="0">
                <a:latin typeface="Consolas" panose="020B0609020204030204" pitchFamily="49" charset="0"/>
                <a:cs typeface="Consolas" panose="020B0609020204030204" pitchFamily="49" charset="0"/>
              </a:rPr>
              <a:t>]{ 2, 3, 5, 7 </a:t>
            </a:r>
            <a:r>
              <a:rPr lang="en-CA" sz="1300" dirty="0" smtClean="0">
                <a:latin typeface="Consolas" panose="020B0609020204030204" pitchFamily="49" charset="0"/>
                <a:cs typeface="Consolas" panose="020B0609020204030204" pitchFamily="49" charset="0"/>
              </a:rPr>
              <a:t>};</a:t>
            </a:r>
          </a:p>
          <a:p>
            <a:pPr marL="457200" lvl="1" indent="0">
              <a:buNone/>
            </a:pPr>
            <a:r>
              <a:rPr lang="en-US" sz="1300" dirty="0" smtClean="0">
                <a:latin typeface="Consolas" panose="020B0609020204030204" pitchFamily="49" charset="0"/>
                <a:cs typeface="Consolas" panose="020B0609020204030204" pitchFamily="49" charset="0"/>
              </a:rPr>
              <a:t>    </a:t>
            </a:r>
            <a:r>
              <a:rPr lang="en-US" sz="1300" dirty="0" err="1">
                <a:latin typeface="Consolas" panose="020B0609020204030204" pitchFamily="49" charset="0"/>
                <a:cs typeface="Consolas" panose="020B0609020204030204" pitchFamily="49" charset="0"/>
              </a:rPr>
              <a:t>std</a:t>
            </a:r>
            <a:r>
              <a:rPr lang="en-US" sz="1300" dirty="0">
                <a:latin typeface="Consolas" panose="020B0609020204030204" pitchFamily="49" charset="0"/>
                <a:cs typeface="Consolas" panose="020B0609020204030204" pitchFamily="49" charset="0"/>
              </a:rPr>
              <a:t>::</a:t>
            </a:r>
            <a:r>
              <a:rPr lang="en-US" sz="1300" dirty="0" err="1">
                <a:latin typeface="Consolas" panose="020B0609020204030204" pitchFamily="49" charset="0"/>
                <a:cs typeface="Consolas" panose="020B0609020204030204" pitchFamily="49" charset="0"/>
              </a:rPr>
              <a:t>cout</a:t>
            </a:r>
            <a:r>
              <a:rPr lang="en-US" sz="1300" dirty="0">
                <a:latin typeface="Consolas" panose="020B0609020204030204" pitchFamily="49" charset="0"/>
                <a:cs typeface="Consolas" panose="020B0609020204030204" pitchFamily="49" charset="0"/>
              </a:rPr>
              <a:t> &lt;&lt; "</a:t>
            </a:r>
            <a:r>
              <a:rPr lang="en-US" sz="1300" dirty="0" smtClean="0">
                <a:latin typeface="Consolas" panose="020B0609020204030204" pitchFamily="49" charset="0"/>
                <a:cs typeface="Consolas" panose="020B0609020204030204" pitchFamily="49" charset="0"/>
              </a:rPr>
              <a:t>data  </a:t>
            </a:r>
            <a:r>
              <a:rPr lang="en-US" sz="1300" dirty="0">
                <a:latin typeface="Consolas" panose="020B0609020204030204" pitchFamily="49" charset="0"/>
                <a:cs typeface="Consolas" panose="020B0609020204030204" pitchFamily="49" charset="0"/>
              </a:rPr>
              <a:t>= " &lt;&lt; data &lt;&lt; </a:t>
            </a:r>
            <a:r>
              <a:rPr lang="en-US" sz="1300" dirty="0" err="1">
                <a:latin typeface="Consolas" panose="020B0609020204030204" pitchFamily="49" charset="0"/>
                <a:cs typeface="Consolas" panose="020B0609020204030204" pitchFamily="49" charset="0"/>
              </a:rPr>
              <a:t>std</a:t>
            </a:r>
            <a:r>
              <a:rPr lang="en-US" sz="1300" dirty="0">
                <a:latin typeface="Consolas" panose="020B0609020204030204" pitchFamily="49" charset="0"/>
                <a:cs typeface="Consolas" panose="020B0609020204030204" pitchFamily="49" charset="0"/>
              </a:rPr>
              <a:t>::</a:t>
            </a:r>
            <a:r>
              <a:rPr lang="en-US" sz="1300" dirty="0" err="1">
                <a:latin typeface="Consolas" panose="020B0609020204030204" pitchFamily="49" charset="0"/>
                <a:cs typeface="Consolas" panose="020B0609020204030204" pitchFamily="49" charset="0"/>
              </a:rPr>
              <a:t>endl</a:t>
            </a:r>
            <a:r>
              <a:rPr lang="en-US" sz="1300" dirty="0">
                <a:latin typeface="Consolas" panose="020B0609020204030204" pitchFamily="49" charset="0"/>
                <a:cs typeface="Consolas" panose="020B0609020204030204" pitchFamily="49" charset="0"/>
              </a:rPr>
              <a:t>;</a:t>
            </a:r>
            <a:endParaRPr lang="en-CA" sz="1300" dirty="0">
              <a:latin typeface="Consolas" panose="020B0609020204030204" pitchFamily="49" charset="0"/>
              <a:cs typeface="Consolas" panose="020B0609020204030204" pitchFamily="49" charset="0"/>
            </a:endParaRPr>
          </a:p>
          <a:p>
            <a:pPr marL="457200" lvl="1" indent="0">
              <a:buNone/>
            </a:pPr>
            <a:r>
              <a:rPr lang="en-CA" sz="1300" dirty="0" smtClean="0">
                <a:latin typeface="Consolas" panose="020B0609020204030204" pitchFamily="49" charset="0"/>
                <a:cs typeface="Consolas" panose="020B0609020204030204" pitchFamily="49" charset="0"/>
              </a:rPr>
              <a:t>    f( data, 4 </a:t>
            </a:r>
            <a:r>
              <a:rPr lang="en-CA" sz="1300" dirty="0" smtClean="0">
                <a:latin typeface="Consolas" panose="020B0609020204030204" pitchFamily="49" charset="0"/>
                <a:cs typeface="Consolas" panose="020B0609020204030204" pitchFamily="49" charset="0"/>
              </a:rPr>
              <a:t>);</a:t>
            </a:r>
          </a:p>
          <a:p>
            <a:pPr marL="457200" lvl="1" indent="0">
              <a:buNone/>
            </a:pPr>
            <a:r>
              <a:rPr lang="en-US" sz="1300" dirty="0">
                <a:latin typeface="Consolas" panose="020B0609020204030204" pitchFamily="49" charset="0"/>
                <a:cs typeface="Consolas" panose="020B0609020204030204" pitchFamily="49" charset="0"/>
              </a:rPr>
              <a:t> </a:t>
            </a:r>
            <a:r>
              <a:rPr lang="en-US" sz="1300" dirty="0" smtClean="0">
                <a:latin typeface="Consolas" panose="020B0609020204030204" pitchFamily="49" charset="0"/>
                <a:cs typeface="Consolas" panose="020B0609020204030204" pitchFamily="49" charset="0"/>
              </a:rPr>
              <a:t>   </a:t>
            </a:r>
            <a:r>
              <a:rPr lang="en-US" sz="1300" dirty="0" err="1" smtClean="0">
                <a:latin typeface="Consolas" panose="020B0609020204030204" pitchFamily="49" charset="0"/>
                <a:cs typeface="Consolas" panose="020B0609020204030204" pitchFamily="49" charset="0"/>
              </a:rPr>
              <a:t>std</a:t>
            </a:r>
            <a:r>
              <a:rPr lang="en-US" sz="1300" dirty="0" smtClean="0">
                <a:latin typeface="Consolas" panose="020B0609020204030204" pitchFamily="49" charset="0"/>
                <a:cs typeface="Consolas" panose="020B0609020204030204" pitchFamily="49" charset="0"/>
              </a:rPr>
              <a:t>::</a:t>
            </a:r>
            <a:r>
              <a:rPr lang="en-US" sz="1300" dirty="0" err="1" smtClean="0">
                <a:latin typeface="Consolas" panose="020B0609020204030204" pitchFamily="49" charset="0"/>
                <a:cs typeface="Consolas" panose="020B0609020204030204" pitchFamily="49" charset="0"/>
              </a:rPr>
              <a:t>cout</a:t>
            </a:r>
            <a:r>
              <a:rPr lang="en-US" sz="1300" dirty="0" smtClean="0">
                <a:latin typeface="Consolas" panose="020B0609020204030204" pitchFamily="49" charset="0"/>
                <a:cs typeface="Consolas" panose="020B0609020204030204" pitchFamily="49" charset="0"/>
              </a:rPr>
              <a:t> &lt;&lt; "data  = " &lt;&lt; data &lt;&lt; </a:t>
            </a:r>
            <a:r>
              <a:rPr lang="en-US" sz="1300" dirty="0" err="1" smtClean="0">
                <a:latin typeface="Consolas" panose="020B0609020204030204" pitchFamily="49" charset="0"/>
                <a:cs typeface="Consolas" panose="020B0609020204030204" pitchFamily="49" charset="0"/>
              </a:rPr>
              <a:t>std</a:t>
            </a:r>
            <a:r>
              <a:rPr lang="en-US" sz="1300" dirty="0" smtClean="0">
                <a:latin typeface="Consolas" panose="020B0609020204030204" pitchFamily="49" charset="0"/>
                <a:cs typeface="Consolas" panose="020B0609020204030204" pitchFamily="49" charset="0"/>
              </a:rPr>
              <a:t>::</a:t>
            </a:r>
            <a:r>
              <a:rPr lang="en-US" sz="1300" dirty="0" err="1" smtClean="0">
                <a:latin typeface="Consolas" panose="020B0609020204030204" pitchFamily="49" charset="0"/>
                <a:cs typeface="Consolas" panose="020B0609020204030204" pitchFamily="49" charset="0"/>
              </a:rPr>
              <a:t>endl</a:t>
            </a:r>
            <a:r>
              <a:rPr lang="en-US" sz="1300" dirty="0" smtClean="0">
                <a:latin typeface="Consolas" panose="020B0609020204030204" pitchFamily="49" charset="0"/>
                <a:cs typeface="Consolas" panose="020B0609020204030204" pitchFamily="49" charset="0"/>
              </a:rPr>
              <a:t>;</a:t>
            </a:r>
            <a:endParaRPr lang="en-CA" sz="1300" dirty="0">
              <a:latin typeface="Consolas" panose="020B0609020204030204" pitchFamily="49" charset="0"/>
              <a:cs typeface="Consolas" panose="020B0609020204030204" pitchFamily="49" charset="0"/>
            </a:endParaRPr>
          </a:p>
          <a:p>
            <a:pPr marL="457200" lvl="1" indent="0">
              <a:buNone/>
            </a:pPr>
            <a:r>
              <a:rPr lang="en-CA" sz="1300" dirty="0" smtClean="0">
                <a:latin typeface="Consolas" panose="020B0609020204030204" pitchFamily="49" charset="0"/>
                <a:cs typeface="Consolas" panose="020B0609020204030204" pitchFamily="49" charset="0"/>
              </a:rPr>
              <a:t>    </a:t>
            </a:r>
            <a:r>
              <a:rPr lang="en-CA" sz="1300" dirty="0">
                <a:latin typeface="Consolas" panose="020B0609020204030204" pitchFamily="49" charset="0"/>
                <a:cs typeface="Consolas" panose="020B0609020204030204" pitchFamily="49" charset="0"/>
              </a:rPr>
              <a:t>return 0;</a:t>
            </a:r>
          </a:p>
          <a:p>
            <a:pPr marL="457200" lvl="1" indent="0">
              <a:buNone/>
            </a:pPr>
            <a:r>
              <a:rPr lang="en-CA" sz="1300" dirty="0">
                <a:latin typeface="Consolas" panose="020B0609020204030204" pitchFamily="49" charset="0"/>
                <a:cs typeface="Consolas" panose="020B0609020204030204" pitchFamily="49" charset="0"/>
              </a:rPr>
              <a:t>}</a:t>
            </a:r>
          </a:p>
        </p:txBody>
      </p:sp>
      <p:sp>
        <p:nvSpPr>
          <p:cNvPr id="4" name="Rectangle 3"/>
          <p:cNvSpPr/>
          <p:nvPr/>
        </p:nvSpPr>
        <p:spPr>
          <a:xfrm>
            <a:off x="5796136" y="1378511"/>
            <a:ext cx="3456384" cy="2554545"/>
          </a:xfrm>
          <a:prstGeom prst="rect">
            <a:avLst/>
          </a:prstGeom>
        </p:spPr>
        <p:txBody>
          <a:bodyPr wrap="square">
            <a:spAutoFit/>
          </a:bodyPr>
          <a:lstStyle/>
          <a:p>
            <a:r>
              <a:rPr lang="en-US" sz="1600" dirty="0" smtClean="0">
                <a:solidFill>
                  <a:srgbClr val="0070C0"/>
                </a:solidFill>
                <a:latin typeface="Georgia" panose="02040502050405020303" pitchFamily="18" charset="0"/>
              </a:rPr>
              <a:t>Output:</a:t>
            </a:r>
            <a:endParaRPr lang="en-CA" sz="1600" dirty="0">
              <a:solidFill>
                <a:srgbClr val="0070C0"/>
              </a:solidFill>
              <a:latin typeface="Georgia" panose="02040502050405020303" pitchFamily="18" charset="0"/>
            </a:endParaRPr>
          </a:p>
          <a:p>
            <a:r>
              <a:rPr lang="en-US" sz="1600" dirty="0" smtClean="0">
                <a:solidFill>
                  <a:srgbClr val="0070C0"/>
                </a:solidFill>
                <a:latin typeface="Consolas" panose="020B0609020204030204" pitchFamily="49" charset="0"/>
              </a:rPr>
              <a:t>    </a:t>
            </a:r>
            <a:r>
              <a:rPr lang="en-US" sz="1600" dirty="0">
                <a:solidFill>
                  <a:srgbClr val="0070C0"/>
                </a:solidFill>
                <a:latin typeface="Consolas" panose="020B0609020204030204" pitchFamily="49" charset="0"/>
              </a:rPr>
              <a:t>data </a:t>
            </a:r>
            <a:r>
              <a:rPr lang="en-US" sz="1600" dirty="0" smtClean="0">
                <a:solidFill>
                  <a:srgbClr val="0070C0"/>
                </a:solidFill>
                <a:latin typeface="Consolas" panose="020B0609020204030204" pitchFamily="49" charset="0"/>
              </a:rPr>
              <a:t> = 0xffffcbf0</a:t>
            </a:r>
          </a:p>
          <a:p>
            <a:r>
              <a:rPr lang="en-CA" sz="1600" dirty="0" smtClean="0">
                <a:solidFill>
                  <a:srgbClr val="0070C0"/>
                </a:solidFill>
                <a:latin typeface="Consolas" panose="020B0609020204030204" pitchFamily="49" charset="0"/>
              </a:rPr>
              <a:t>    </a:t>
            </a:r>
            <a:r>
              <a:rPr lang="en-CA" sz="1600" dirty="0" err="1" smtClean="0">
                <a:solidFill>
                  <a:srgbClr val="0070C0"/>
                </a:solidFill>
                <a:latin typeface="Consolas" panose="020B0609020204030204" pitchFamily="49" charset="0"/>
              </a:rPr>
              <a:t>param</a:t>
            </a:r>
            <a:r>
              <a:rPr lang="en-CA" sz="1600" dirty="0" smtClean="0">
                <a:solidFill>
                  <a:srgbClr val="0070C0"/>
                </a:solidFill>
                <a:latin typeface="Consolas" panose="020B0609020204030204" pitchFamily="49" charset="0"/>
              </a:rPr>
              <a:t> </a:t>
            </a:r>
            <a:r>
              <a:rPr lang="en-CA" sz="1600" dirty="0">
                <a:solidFill>
                  <a:srgbClr val="0070C0"/>
                </a:solidFill>
                <a:latin typeface="Consolas" panose="020B0609020204030204" pitchFamily="49" charset="0"/>
              </a:rPr>
              <a:t>= 0xffffcbf0</a:t>
            </a:r>
          </a:p>
          <a:p>
            <a:r>
              <a:rPr lang="en-CA" sz="1600" dirty="0" smtClean="0">
                <a:solidFill>
                  <a:srgbClr val="0070C0"/>
                </a:solidFill>
                <a:latin typeface="Consolas" panose="020B0609020204030204" pitchFamily="49" charset="0"/>
              </a:rPr>
              <a:t>    local </a:t>
            </a:r>
            <a:r>
              <a:rPr lang="en-CA" sz="1600" dirty="0">
                <a:solidFill>
                  <a:srgbClr val="0070C0"/>
                </a:solidFill>
                <a:latin typeface="Consolas" panose="020B0609020204030204" pitchFamily="49" charset="0"/>
              </a:rPr>
              <a:t>= 0xffffcba0</a:t>
            </a:r>
          </a:p>
          <a:p>
            <a:r>
              <a:rPr lang="en-CA" sz="1600" dirty="0" smtClean="0">
                <a:solidFill>
                  <a:srgbClr val="0070C0"/>
                </a:solidFill>
                <a:latin typeface="Consolas" panose="020B0609020204030204" pitchFamily="49" charset="0"/>
              </a:rPr>
              <a:t>    </a:t>
            </a:r>
            <a:r>
              <a:rPr lang="en-CA" sz="1600" dirty="0" err="1" smtClean="0">
                <a:solidFill>
                  <a:srgbClr val="0070C0"/>
                </a:solidFill>
                <a:latin typeface="Consolas" panose="020B0609020204030204" pitchFamily="49" charset="0"/>
              </a:rPr>
              <a:t>param</a:t>
            </a:r>
            <a:r>
              <a:rPr lang="en-CA" sz="1600" dirty="0" smtClean="0">
                <a:solidFill>
                  <a:srgbClr val="0070C0"/>
                </a:solidFill>
                <a:latin typeface="Consolas" panose="020B0609020204030204" pitchFamily="49" charset="0"/>
              </a:rPr>
              <a:t>[3</a:t>
            </a:r>
            <a:r>
              <a:rPr lang="en-CA" sz="1600" dirty="0">
                <a:solidFill>
                  <a:srgbClr val="0070C0"/>
                </a:solidFill>
                <a:latin typeface="Consolas" panose="020B0609020204030204" pitchFamily="49" charset="0"/>
              </a:rPr>
              <a:t>] = 7</a:t>
            </a:r>
          </a:p>
          <a:p>
            <a:r>
              <a:rPr lang="en-CA" sz="1600" dirty="0" smtClean="0">
                <a:solidFill>
                  <a:srgbClr val="0070C0"/>
                </a:solidFill>
                <a:latin typeface="Consolas" panose="020B0609020204030204" pitchFamily="49" charset="0"/>
              </a:rPr>
              <a:t>    Assigning </a:t>
            </a:r>
            <a:r>
              <a:rPr lang="en-CA" sz="1600" dirty="0" err="1">
                <a:solidFill>
                  <a:srgbClr val="0070C0"/>
                </a:solidFill>
                <a:latin typeface="Consolas" panose="020B0609020204030204" pitchFamily="49" charset="0"/>
              </a:rPr>
              <a:t>param</a:t>
            </a:r>
            <a:r>
              <a:rPr lang="en-CA" sz="1600" dirty="0">
                <a:solidFill>
                  <a:srgbClr val="0070C0"/>
                </a:solidFill>
                <a:latin typeface="Consolas" panose="020B0609020204030204" pitchFamily="49" charset="0"/>
              </a:rPr>
              <a:t> = local;</a:t>
            </a:r>
          </a:p>
          <a:p>
            <a:r>
              <a:rPr lang="en-CA" sz="1600" dirty="0" smtClean="0">
                <a:solidFill>
                  <a:srgbClr val="0070C0"/>
                </a:solidFill>
                <a:latin typeface="Consolas" panose="020B0609020204030204" pitchFamily="49" charset="0"/>
              </a:rPr>
              <a:t>    </a:t>
            </a:r>
            <a:r>
              <a:rPr lang="en-CA" sz="1600" dirty="0" err="1" smtClean="0">
                <a:solidFill>
                  <a:srgbClr val="0070C0"/>
                </a:solidFill>
                <a:latin typeface="Consolas" panose="020B0609020204030204" pitchFamily="49" charset="0"/>
              </a:rPr>
              <a:t>param</a:t>
            </a:r>
            <a:r>
              <a:rPr lang="en-CA" sz="1600" dirty="0" smtClean="0">
                <a:solidFill>
                  <a:srgbClr val="0070C0"/>
                </a:solidFill>
                <a:latin typeface="Consolas" panose="020B0609020204030204" pitchFamily="49" charset="0"/>
              </a:rPr>
              <a:t> </a:t>
            </a:r>
            <a:r>
              <a:rPr lang="en-CA" sz="1600" dirty="0">
                <a:solidFill>
                  <a:srgbClr val="0070C0"/>
                </a:solidFill>
                <a:latin typeface="Consolas" panose="020B0609020204030204" pitchFamily="49" charset="0"/>
              </a:rPr>
              <a:t>= 0xffffcba0</a:t>
            </a:r>
          </a:p>
          <a:p>
            <a:r>
              <a:rPr lang="en-CA" sz="1600" dirty="0" smtClean="0">
                <a:solidFill>
                  <a:srgbClr val="0070C0"/>
                </a:solidFill>
                <a:latin typeface="Consolas" panose="020B0609020204030204" pitchFamily="49" charset="0"/>
              </a:rPr>
              <a:t>    local </a:t>
            </a:r>
            <a:r>
              <a:rPr lang="en-CA" sz="1600" dirty="0">
                <a:solidFill>
                  <a:srgbClr val="0070C0"/>
                </a:solidFill>
                <a:latin typeface="Consolas" panose="020B0609020204030204" pitchFamily="49" charset="0"/>
              </a:rPr>
              <a:t>= 0xffffcba0</a:t>
            </a:r>
          </a:p>
          <a:p>
            <a:r>
              <a:rPr lang="en-CA" sz="1600" dirty="0" smtClean="0">
                <a:solidFill>
                  <a:srgbClr val="0070C0"/>
                </a:solidFill>
                <a:latin typeface="Consolas" panose="020B0609020204030204" pitchFamily="49" charset="0"/>
              </a:rPr>
              <a:t>    </a:t>
            </a:r>
            <a:r>
              <a:rPr lang="en-CA" sz="1600" dirty="0" err="1" smtClean="0">
                <a:solidFill>
                  <a:srgbClr val="0070C0"/>
                </a:solidFill>
                <a:latin typeface="Consolas" panose="020B0609020204030204" pitchFamily="49" charset="0"/>
              </a:rPr>
              <a:t>param</a:t>
            </a:r>
            <a:r>
              <a:rPr lang="en-CA" sz="1600" dirty="0" smtClean="0">
                <a:solidFill>
                  <a:srgbClr val="0070C0"/>
                </a:solidFill>
                <a:latin typeface="Consolas" panose="020B0609020204030204" pitchFamily="49" charset="0"/>
              </a:rPr>
              <a:t>[3</a:t>
            </a:r>
            <a:r>
              <a:rPr lang="en-CA" sz="1600" dirty="0">
                <a:solidFill>
                  <a:srgbClr val="0070C0"/>
                </a:solidFill>
                <a:latin typeface="Consolas" panose="020B0609020204030204" pitchFamily="49" charset="0"/>
              </a:rPr>
              <a:t>] = </a:t>
            </a:r>
            <a:r>
              <a:rPr lang="en-CA" sz="1600" dirty="0" smtClean="0">
                <a:solidFill>
                  <a:srgbClr val="0070C0"/>
                </a:solidFill>
                <a:latin typeface="Consolas" panose="020B0609020204030204" pitchFamily="49" charset="0"/>
              </a:rPr>
              <a:t>1000</a:t>
            </a:r>
          </a:p>
          <a:p>
            <a:r>
              <a:rPr lang="en-US" sz="1600" dirty="0" smtClean="0">
                <a:solidFill>
                  <a:srgbClr val="0070C0"/>
                </a:solidFill>
                <a:latin typeface="Consolas" panose="020B0609020204030204" pitchFamily="49" charset="0"/>
              </a:rPr>
              <a:t>    data  = 0xffffcbf0</a:t>
            </a:r>
            <a:endParaRPr lang="en-CA" sz="1600" dirty="0">
              <a:solidFill>
                <a:srgbClr val="0070C0"/>
              </a:solidFill>
              <a:latin typeface="Consolas" panose="020B0609020204030204" pitchFamily="49" charset="0"/>
            </a:endParaRPr>
          </a:p>
        </p:txBody>
      </p:sp>
      <p:sp>
        <p:nvSpPr>
          <p:cNvPr id="8" name="Rounded Rectangle 7"/>
          <p:cNvSpPr/>
          <p:nvPr/>
        </p:nvSpPr>
        <p:spPr>
          <a:xfrm>
            <a:off x="1285032" y="5445224"/>
            <a:ext cx="4151064" cy="7200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1331640" y="2806328"/>
            <a:ext cx="432048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1331640" y="3053462"/>
            <a:ext cx="432048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1331640" y="3297684"/>
            <a:ext cx="482453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1331640" y="3522216"/>
            <a:ext cx="4930452" cy="5506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a:off x="1331640" y="4013572"/>
            <a:ext cx="4320480" cy="2753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ed Rectangle 14"/>
          <p:cNvSpPr/>
          <p:nvPr/>
        </p:nvSpPr>
        <p:spPr>
          <a:xfrm>
            <a:off x="1331640" y="4246488"/>
            <a:ext cx="4320480" cy="2626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ounded Rectangle 15"/>
          <p:cNvSpPr/>
          <p:nvPr/>
        </p:nvSpPr>
        <p:spPr>
          <a:xfrm>
            <a:off x="1331640" y="4471020"/>
            <a:ext cx="482453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ed Rectangle 16"/>
          <p:cNvSpPr/>
          <p:nvPr/>
        </p:nvSpPr>
        <p:spPr>
          <a:xfrm>
            <a:off x="1331640" y="2577604"/>
            <a:ext cx="3672408" cy="2853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ounded Rectangle 18"/>
          <p:cNvSpPr/>
          <p:nvPr/>
        </p:nvSpPr>
        <p:spPr>
          <a:xfrm>
            <a:off x="1285032" y="6165304"/>
            <a:ext cx="4163268"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Arc 19"/>
          <p:cNvSpPr/>
          <p:nvPr/>
        </p:nvSpPr>
        <p:spPr>
          <a:xfrm flipV="1">
            <a:off x="7853188" y="1785158"/>
            <a:ext cx="1226220" cy="1931874"/>
          </a:xfrm>
          <a:prstGeom prst="arc">
            <a:avLst>
              <a:gd name="adj1" fmla="val 16107992"/>
              <a:gd name="adj2" fmla="val 541817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22" name="Audio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71692069"/>
      </p:ext>
    </p:extLst>
  </p:cSld>
  <p:clrMapOvr>
    <a:masterClrMapping/>
  </p:clrMapOvr>
  <mc:AlternateContent xmlns:mc="http://schemas.openxmlformats.org/markup-compatibility/2006">
    <mc:Choice xmlns:p14="http://schemas.microsoft.com/office/powerpoint/2010/main" Requires="p14">
      <p:transition spd="slow" p14:dur="2000" advTm="239131"/>
    </mc:Choice>
    <mc:Fallback>
      <p:transition spd="slow" advTm="239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9"/>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0"/>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1"/>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2"/>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3"/>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15"/>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1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16"/>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1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5" fill="hold" display="0">
                  <p:stCondLst>
                    <p:cond delay="indefinite"/>
                  </p:stCondLst>
                  <p:endCondLst>
                    <p:cond evt="onStopAudio" delay="0">
                      <p:tgtEl>
                        <p:sldTgt/>
                      </p:tgtEl>
                    </p:cond>
                  </p:endCondLst>
                </p:cTn>
                <p:tgtEl>
                  <p:spTgt spid="22"/>
                </p:tgtEl>
              </p:cMediaNode>
            </p:audio>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7" grpId="0" animBg="1"/>
      <p:bldP spid="17" grpId="1" animBg="1"/>
      <p:bldP spid="19" grpId="0" animBg="1"/>
      <p:bldP spid="20" grpId="0" animBg="1"/>
      <p:bldP spid="2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US" dirty="0" smtClean="0"/>
              <a:t>Understand that arrays store an address in memory</a:t>
            </a:r>
          </a:p>
          <a:p>
            <a:pPr lvl="2"/>
            <a:r>
              <a:rPr lang="en-US" dirty="0" smtClean="0"/>
              <a:t>It is at that address that the array is stored</a:t>
            </a:r>
            <a:endParaRPr lang="en-CA" dirty="0"/>
          </a:p>
          <a:p>
            <a:pPr lvl="1"/>
            <a:r>
              <a:rPr lang="en-CA" dirty="0" smtClean="0"/>
              <a:t>Understand that arrays, when passed to functions, are passed by this address value</a:t>
            </a:r>
          </a:p>
          <a:p>
            <a:pPr lvl="1"/>
            <a:r>
              <a:rPr lang="en-US" dirty="0" smtClean="0"/>
              <a:t>A change to an entry in a parameter array changes the corresponding entry in the argument array</a:t>
            </a:r>
            <a:endParaRPr lang="en-CA" dirty="0" smtClean="0"/>
          </a:p>
          <a:p>
            <a:pPr lvl="1"/>
            <a:r>
              <a:rPr lang="en-US" dirty="0" smtClean="0"/>
              <a:t>While local array identifiers cannot be assigned to,</a:t>
            </a:r>
          </a:p>
          <a:p>
            <a:pPr marL="457200" lvl="1" indent="0">
              <a:buNone/>
            </a:pPr>
            <a:r>
              <a:rPr lang="en-US" dirty="0"/>
              <a:t>	</a:t>
            </a:r>
            <a:r>
              <a:rPr lang="en-US" dirty="0" smtClean="0"/>
              <a:t>parameter array identifiers can be</a:t>
            </a:r>
            <a:endParaRPr lang="en-CA" dirty="0" smtClean="0"/>
          </a:p>
          <a:p>
            <a:pPr lvl="1"/>
            <a:endParaRPr lang="en-CA"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52243"/>
    </mc:Choice>
    <mc:Fallback>
      <p:transition spd="slow" advTm="52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No references?</a:t>
            </a:r>
            <a:endParaRPr lang="en-CA" sz="1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802"/>
    </mc:Choice>
    <mc:Fallback>
      <p:transition spd="slow" advTm="2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485"/>
    </mc:Choice>
    <mc:Fallback>
      <p:transition spd="slow" advTm="1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112"/>
    </mc:Choice>
    <mc:Fallback>
      <p:transition spd="slow" advTm="3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Arrays</a:t>
            </a:r>
            <a:endParaRPr lang="en-CA" dirty="0"/>
          </a:p>
        </p:txBody>
      </p:sp>
      <p:sp>
        <p:nvSpPr>
          <p:cNvPr id="3" name="Content Placeholder 2"/>
          <p:cNvSpPr>
            <a:spLocks noGrp="1"/>
          </p:cNvSpPr>
          <p:nvPr>
            <p:ph idx="1"/>
          </p:nvPr>
        </p:nvSpPr>
        <p:spPr/>
        <p:txBody>
          <a:bodyPr/>
          <a:lstStyle/>
          <a:p>
            <a:r>
              <a:rPr lang="en-CA" dirty="0" smtClean="0"/>
              <a:t>The previous topic covered arrays and their uses</a:t>
            </a:r>
          </a:p>
          <a:p>
            <a:pPr lvl="1"/>
            <a:r>
              <a:rPr lang="en-US" dirty="0" smtClean="0"/>
              <a:t>Stores a fixed number of entries</a:t>
            </a:r>
            <a:endParaRPr lang="en-CA" dirty="0" smtClean="0"/>
          </a:p>
          <a:p>
            <a:pPr lvl="1"/>
            <a:r>
              <a:rPr lang="en-CA" dirty="0" smtClean="0"/>
              <a:t>Entries can be accessed with literal integers or integer data </a:t>
            </a:r>
            <a:r>
              <a:rPr lang="en-CA" dirty="0" smtClean="0"/>
              <a:t>types</a:t>
            </a:r>
          </a:p>
          <a:p>
            <a:pPr lvl="2"/>
            <a:r>
              <a:rPr lang="en-US" dirty="0" smtClean="0"/>
              <a:t>The index must be a value between </a:t>
            </a:r>
            <a:r>
              <a:rPr lang="en-US" dirty="0" smtClean="0">
                <a:latin typeface="Consolas" panose="020B0609020204030204" pitchFamily="49" charset="0"/>
              </a:rPr>
              <a:t>0</a:t>
            </a:r>
            <a:r>
              <a:rPr lang="en-US" dirty="0" smtClean="0"/>
              <a:t> and </a:t>
            </a:r>
            <a:r>
              <a:rPr lang="en-US" dirty="0" smtClean="0">
                <a:latin typeface="Consolas" panose="020B0609020204030204" pitchFamily="49" charset="0"/>
              </a:rPr>
              <a:t>capacity - 1</a:t>
            </a:r>
            <a:endParaRPr lang="en-CA" dirty="0" smtClean="0">
              <a:latin typeface="Consolas" panose="020B0609020204030204" pitchFamily="49" charset="0"/>
            </a:endParaRPr>
          </a:p>
          <a:p>
            <a:pPr lvl="1"/>
            <a:endParaRPr lang="en-US" dirty="0"/>
          </a:p>
          <a:p>
            <a:r>
              <a:rPr lang="en-US" dirty="0" smtClean="0"/>
              <a:t>This is sufficient for using arrays</a:t>
            </a:r>
          </a:p>
          <a:p>
            <a:r>
              <a:rPr lang="en-US" dirty="0" smtClean="0"/>
              <a:t>We will now investigate the implementation of arrays</a:t>
            </a:r>
          </a:p>
          <a:p>
            <a:pPr lvl="1"/>
            <a:r>
              <a:rPr lang="en-US" dirty="0" smtClean="0"/>
              <a:t>This will lead to memory and addresses</a:t>
            </a:r>
            <a:endParaRPr lang="en-CA" dirty="0" smtClean="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92787"/>
    </mc:Choice>
    <mc:Fallback>
      <p:transition spd="slow" advTm="92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Inability to assign arrays</a:t>
            </a:r>
            <a:endParaRPr lang="en-CA" dirty="0"/>
          </a:p>
        </p:txBody>
      </p:sp>
      <p:sp>
        <p:nvSpPr>
          <p:cNvPr id="3" name="Content Placeholder 2"/>
          <p:cNvSpPr>
            <a:spLocks noGrp="1"/>
          </p:cNvSpPr>
          <p:nvPr>
            <p:ph idx="1"/>
          </p:nvPr>
        </p:nvSpPr>
        <p:spPr/>
        <p:txBody>
          <a:bodyPr/>
          <a:lstStyle/>
          <a:p>
            <a:r>
              <a:rPr lang="en-CA" dirty="0" smtClean="0"/>
              <a:t>Unlike local variables of primitive data types,</a:t>
            </a:r>
          </a:p>
          <a:p>
            <a:pPr marL="0" indent="0">
              <a:buNone/>
            </a:pPr>
            <a:r>
              <a:rPr lang="en-US" dirty="0"/>
              <a:t>	</a:t>
            </a:r>
            <a:r>
              <a:rPr lang="en-US" dirty="0" smtClean="0"/>
              <a:t>local arrays cannot be assigned to</a:t>
            </a:r>
            <a:endParaRPr lang="en-CA" dirty="0" smtClean="0"/>
          </a:p>
          <a:p>
            <a:pPr marL="800100" lvl="2" indent="0">
              <a:buNone/>
            </a:pPr>
            <a:r>
              <a:rPr lang="en-US" sz="1400" dirty="0" smtClean="0">
                <a:latin typeface="Consolas" panose="020B0609020204030204" pitchFamily="49" charset="0"/>
                <a:cs typeface="Consolas" panose="020B0609020204030204" pitchFamily="49" charset="0"/>
              </a:rPr>
              <a:t>#include &lt;</a:t>
            </a:r>
            <a:r>
              <a:rPr lang="en-US" sz="1400" dirty="0" err="1" smtClean="0">
                <a:latin typeface="Consolas" panose="020B0609020204030204" pitchFamily="49" charset="0"/>
                <a:cs typeface="Consolas" panose="020B0609020204030204" pitchFamily="49" charset="0"/>
              </a:rPr>
              <a:t>iostream</a:t>
            </a:r>
            <a:r>
              <a:rPr lang="en-US" sz="1400" dirty="0" smtClean="0">
                <a:latin typeface="Consolas" panose="020B0609020204030204" pitchFamily="49" charset="0"/>
                <a:cs typeface="Consolas" panose="020B0609020204030204" pitchFamily="49" charset="0"/>
              </a:rPr>
              <a:t>&gt;</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Function declarations</a:t>
            </a:r>
          </a:p>
          <a:p>
            <a:pPr marL="800100" lvl="2" indent="0">
              <a:buNone/>
            </a:pP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main();</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Function definitions</a:t>
            </a:r>
            <a:endParaRPr lang="en-US" sz="1400" dirty="0">
              <a:latin typeface="Consolas" panose="020B0609020204030204" pitchFamily="49" charset="0"/>
              <a:cs typeface="Consolas" panose="020B0609020204030204" pitchFamily="49" charset="0"/>
            </a:endParaRPr>
          </a:p>
          <a:p>
            <a:pPr marL="800100" lvl="2" indent="0">
              <a:buNone/>
            </a:pP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main()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first_array</a:t>
            </a:r>
            <a:r>
              <a:rPr lang="en-US" sz="1400" dirty="0" smtClean="0">
                <a:latin typeface="Consolas" panose="020B0609020204030204" pitchFamily="49" charset="0"/>
                <a:cs typeface="Consolas" panose="020B0609020204030204" pitchFamily="49" charset="0"/>
              </a:rPr>
              <a:t>[10]{};</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int</a:t>
            </a:r>
            <a:r>
              <a:rPr lang="en-US" sz="1400" dirty="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second_array</a:t>
            </a:r>
            <a:r>
              <a:rPr lang="en-US" sz="1400" dirty="0" smtClean="0">
                <a:latin typeface="Consolas" panose="020B0609020204030204" pitchFamily="49" charset="0"/>
                <a:cs typeface="Consolas" panose="020B0609020204030204" pitchFamily="49" charset="0"/>
              </a:rPr>
              <a:t>[10]{};</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first_array</a:t>
            </a:r>
            <a:r>
              <a:rPr lang="en-US" sz="1400" dirty="0" smtClean="0">
                <a:latin typeface="Consolas" panose="020B0609020204030204" pitchFamily="49" charset="0"/>
                <a:cs typeface="Consolas" panose="020B0609020204030204" pitchFamily="49" charset="0"/>
              </a:rPr>
              <a:t> = </a:t>
            </a:r>
            <a:r>
              <a:rPr lang="en-US" sz="1400" dirty="0" err="1" smtClean="0">
                <a:latin typeface="Consolas" panose="020B0609020204030204" pitchFamily="49" charset="0"/>
                <a:cs typeface="Consolas" panose="020B0609020204030204" pitchFamily="49" charset="0"/>
              </a:rPr>
              <a:t>second_array</a:t>
            </a:r>
            <a:r>
              <a:rPr lang="en-US" sz="1400" dirty="0" smtClean="0">
                <a:latin typeface="Consolas" panose="020B0609020204030204" pitchFamily="49" charset="0"/>
                <a:cs typeface="Consolas" panose="020B0609020204030204" pitchFamily="49" charset="0"/>
              </a:rPr>
              <a:t>;</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return 0;</a:t>
            </a:r>
          </a:p>
          <a:p>
            <a:pPr marL="800100" lvl="2" indent="0">
              <a:buNone/>
            </a:pPr>
            <a:r>
              <a:rPr lang="en-US" sz="1400" dirty="0">
                <a:latin typeface="Consolas" panose="020B0609020204030204" pitchFamily="49" charset="0"/>
                <a:cs typeface="Consolas" panose="020B0609020204030204" pitchFamily="49" charset="0"/>
              </a:rPr>
              <a:t>}</a:t>
            </a:r>
            <a:endParaRPr lang="en-US" sz="1400" dirty="0" smtClean="0">
              <a:latin typeface="Consolas" panose="020B0609020204030204" pitchFamily="49" charset="0"/>
              <a:cs typeface="Consolas" panose="020B0609020204030204" pitchFamily="49" charset="0"/>
            </a:endParaRPr>
          </a:p>
        </p:txBody>
      </p:sp>
      <p:sp>
        <p:nvSpPr>
          <p:cNvPr id="5" name="TextBox 4"/>
          <p:cNvSpPr txBox="1"/>
          <p:nvPr/>
        </p:nvSpPr>
        <p:spPr>
          <a:xfrm>
            <a:off x="3132924" y="5260082"/>
            <a:ext cx="5795176" cy="1077218"/>
          </a:xfrm>
          <a:prstGeom prst="rect">
            <a:avLst/>
          </a:prstGeom>
          <a:noFill/>
        </p:spPr>
        <p:txBody>
          <a:bodyPr wrap="none" rtlCol="0">
            <a:spAutoFit/>
          </a:bodyPr>
          <a:lstStyle/>
          <a:p>
            <a:r>
              <a:rPr lang="en-CA" sz="1600" b="1" dirty="0" smtClean="0">
                <a:latin typeface="Consolas" panose="020B0609020204030204" pitchFamily="49" charset="0"/>
              </a:rPr>
              <a:t>example.cpp</a:t>
            </a:r>
            <a:r>
              <a:rPr lang="en-CA" sz="1600" b="1" dirty="0">
                <a:latin typeface="Consolas" panose="020B0609020204030204" pitchFamily="49" charset="0"/>
              </a:rPr>
              <a:t>:</a:t>
            </a:r>
            <a:r>
              <a:rPr lang="en-CA" sz="1600" dirty="0">
                <a:latin typeface="Consolas" panose="020B0609020204030204" pitchFamily="49" charset="0"/>
              </a:rPr>
              <a:t> In function ‘</a:t>
            </a:r>
            <a:r>
              <a:rPr lang="en-CA" sz="1600" b="1" dirty="0" err="1">
                <a:latin typeface="Consolas" panose="020B0609020204030204" pitchFamily="49" charset="0"/>
              </a:rPr>
              <a:t>int</a:t>
            </a:r>
            <a:r>
              <a:rPr lang="en-CA" sz="1600" b="1" dirty="0">
                <a:latin typeface="Consolas" panose="020B0609020204030204" pitchFamily="49" charset="0"/>
              </a:rPr>
              <a:t> main()</a:t>
            </a:r>
            <a:r>
              <a:rPr lang="en-CA" sz="1600" dirty="0">
                <a:latin typeface="Consolas" panose="020B0609020204030204" pitchFamily="49" charset="0"/>
              </a:rPr>
              <a:t>’:</a:t>
            </a:r>
          </a:p>
          <a:p>
            <a:r>
              <a:rPr lang="en-CA" sz="1600" b="1" dirty="0" smtClean="0">
                <a:latin typeface="Consolas" panose="020B0609020204030204" pitchFamily="49" charset="0"/>
              </a:rPr>
              <a:t>example.cpp:11:19</a:t>
            </a:r>
            <a:r>
              <a:rPr lang="en-CA" sz="1600" b="1" dirty="0">
                <a:latin typeface="Consolas" panose="020B0609020204030204" pitchFamily="49" charset="0"/>
              </a:rPr>
              <a:t>:</a:t>
            </a:r>
            <a:r>
              <a:rPr lang="en-CA" sz="1600" dirty="0">
                <a:latin typeface="Consolas" panose="020B0609020204030204" pitchFamily="49" charset="0"/>
              </a:rPr>
              <a:t> </a:t>
            </a:r>
            <a:r>
              <a:rPr lang="en-CA" sz="1600" b="1" dirty="0">
                <a:latin typeface="Consolas" panose="020B0609020204030204" pitchFamily="49" charset="0"/>
              </a:rPr>
              <a:t>error: </a:t>
            </a:r>
            <a:r>
              <a:rPr lang="en-CA" sz="1600" dirty="0">
                <a:latin typeface="Consolas" panose="020B0609020204030204" pitchFamily="49" charset="0"/>
              </a:rPr>
              <a:t>invalid array assignment</a:t>
            </a:r>
          </a:p>
          <a:p>
            <a:r>
              <a:rPr lang="en-CA" sz="1600" dirty="0">
                <a:latin typeface="Consolas" panose="020B0609020204030204" pitchFamily="49" charset="0"/>
              </a:rPr>
              <a:t>     </a:t>
            </a:r>
            <a:r>
              <a:rPr lang="en-CA" sz="1600" dirty="0" err="1">
                <a:latin typeface="Consolas" panose="020B0609020204030204" pitchFamily="49" charset="0"/>
              </a:rPr>
              <a:t>first_array</a:t>
            </a:r>
            <a:r>
              <a:rPr lang="en-CA" sz="1600" dirty="0">
                <a:latin typeface="Consolas" panose="020B0609020204030204" pitchFamily="49" charset="0"/>
              </a:rPr>
              <a:t> = </a:t>
            </a:r>
            <a:r>
              <a:rPr lang="en-CA" sz="1600" b="1" dirty="0" err="1">
                <a:latin typeface="Consolas" panose="020B0609020204030204" pitchFamily="49" charset="0"/>
              </a:rPr>
              <a:t>second_array</a:t>
            </a:r>
            <a:r>
              <a:rPr lang="en-CA" sz="1600" dirty="0">
                <a:latin typeface="Consolas" panose="020B0609020204030204" pitchFamily="49" charset="0"/>
              </a:rPr>
              <a:t>;</a:t>
            </a:r>
          </a:p>
          <a:p>
            <a:r>
              <a:rPr lang="en-CA" sz="1600" dirty="0">
                <a:latin typeface="Consolas" panose="020B0609020204030204" pitchFamily="49" charset="0"/>
              </a:rPr>
              <a:t>                   </a:t>
            </a:r>
            <a:r>
              <a:rPr lang="en-CA" sz="1600" b="1" dirty="0">
                <a:latin typeface="Consolas" panose="020B0609020204030204" pitchFamily="49" charset="0"/>
              </a:rPr>
              <a:t>^~~~~~~~~~~~</a:t>
            </a:r>
          </a:p>
        </p:txBody>
      </p:sp>
      <p:sp>
        <p:nvSpPr>
          <p:cNvPr id="6" name="Rectangle 5"/>
          <p:cNvSpPr/>
          <p:nvPr/>
        </p:nvSpPr>
        <p:spPr>
          <a:xfrm>
            <a:off x="5205512" y="2725440"/>
            <a:ext cx="3112988" cy="707886"/>
          </a:xfrm>
          <a:prstGeom prst="rect">
            <a:avLst/>
          </a:prstGeom>
        </p:spPr>
        <p:txBody>
          <a:bodyPr wrap="square">
            <a:spAutoFit/>
          </a:bodyPr>
          <a:lstStyle/>
          <a:p>
            <a:r>
              <a:rPr lang="en-US" sz="2000" dirty="0" smtClean="0">
                <a:solidFill>
                  <a:srgbClr val="0070C0"/>
                </a:solidFill>
                <a:latin typeface="Georgia" panose="02040502050405020303" pitchFamily="18" charset="0"/>
              </a:rPr>
              <a:t>It is as if arrays identifiers </a:t>
            </a:r>
            <a:endParaRPr lang="en-US" sz="2000" dirty="0" smtClean="0">
              <a:solidFill>
                <a:srgbClr val="0070C0"/>
              </a:solidFill>
              <a:latin typeface="Georgia" panose="02040502050405020303" pitchFamily="18" charset="0"/>
            </a:endParaRPr>
          </a:p>
          <a:p>
            <a:r>
              <a:rPr lang="en-US" sz="2000" dirty="0" smtClean="0">
                <a:solidFill>
                  <a:srgbClr val="0070C0"/>
                </a:solidFill>
                <a:latin typeface="Georgia" panose="02040502050405020303" pitchFamily="18" charset="0"/>
              </a:rPr>
              <a:t>are </a:t>
            </a:r>
            <a:r>
              <a:rPr lang="en-US" sz="2000" dirty="0" smtClean="0">
                <a:solidFill>
                  <a:srgbClr val="0070C0"/>
                </a:solidFill>
                <a:latin typeface="Georgia" panose="02040502050405020303" pitchFamily="18" charset="0"/>
              </a:rPr>
              <a:t>declared </a:t>
            </a:r>
            <a:r>
              <a:rPr lang="en-US" sz="2000" dirty="0" err="1" smtClean="0">
                <a:solidFill>
                  <a:srgbClr val="0070C0"/>
                </a:solidFill>
                <a:latin typeface="Consolas" panose="020B0609020204030204" pitchFamily="49" charset="0"/>
              </a:rPr>
              <a:t>const</a:t>
            </a:r>
            <a:endParaRPr lang="en-CA" sz="2000" dirty="0">
              <a:solidFill>
                <a:srgbClr val="0070C0"/>
              </a:solidFill>
              <a:latin typeface="Consolas" panose="020B0609020204030204" pitchFamily="49" charset="0"/>
            </a:endParaRPr>
          </a:p>
        </p:txBody>
      </p:sp>
      <p:sp>
        <p:nvSpPr>
          <p:cNvPr id="9" name="Rounded Rectangle 8"/>
          <p:cNvSpPr/>
          <p:nvPr/>
        </p:nvSpPr>
        <p:spPr>
          <a:xfrm>
            <a:off x="1691680" y="4102472"/>
            <a:ext cx="2376264" cy="5760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1691680" y="4907260"/>
            <a:ext cx="280831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56579863"/>
      </p:ext>
    </p:extLst>
  </p:cSld>
  <p:clrMapOvr>
    <a:masterClrMapping/>
  </p:clrMapOvr>
  <mc:AlternateContent xmlns:mc="http://schemas.openxmlformats.org/markup-compatibility/2006">
    <mc:Choice xmlns:p14="http://schemas.microsoft.com/office/powerpoint/2010/main" Requires="p14">
      <p:transition spd="slow" p14:dur="2000" advTm="64441"/>
    </mc:Choice>
    <mc:Fallback>
      <p:transition spd="slow" advTm="64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bldLst>
      <p:bldP spid="5" grpId="0"/>
      <p:bldP spid="6" grpId="0"/>
      <p:bldP spid="9" grpId="0" animBg="1"/>
      <p:bldP spid="9" grpId="1"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Consolas" panose="020B0609020204030204" pitchFamily="49" charset="0"/>
              </a:rPr>
              <a:t>const</a:t>
            </a:r>
            <a:r>
              <a:rPr lang="en-US" dirty="0" smtClean="0"/>
              <a:t> arrays</a:t>
            </a:r>
            <a:endParaRPr lang="en-CA" dirty="0"/>
          </a:p>
        </p:txBody>
      </p:sp>
      <p:sp>
        <p:nvSpPr>
          <p:cNvPr id="3" name="Content Placeholder 2"/>
          <p:cNvSpPr>
            <a:spLocks noGrp="1"/>
          </p:cNvSpPr>
          <p:nvPr>
            <p:ph idx="1"/>
          </p:nvPr>
        </p:nvSpPr>
        <p:spPr/>
        <p:txBody>
          <a:bodyPr/>
          <a:lstStyle/>
          <a:p>
            <a:r>
              <a:rPr lang="en-CA" dirty="0" smtClean="0"/>
              <a:t>However, if an array is declared </a:t>
            </a:r>
            <a:r>
              <a:rPr lang="en-CA" dirty="0" err="1" smtClean="0">
                <a:latin typeface="Consolas" panose="020B0609020204030204" pitchFamily="49" charset="0"/>
              </a:rPr>
              <a:t>const</a:t>
            </a:r>
            <a:r>
              <a:rPr lang="en-CA" dirty="0" smtClean="0"/>
              <a:t>,</a:t>
            </a:r>
          </a:p>
          <a:p>
            <a:pPr marL="0" indent="0">
              <a:buNone/>
            </a:pPr>
            <a:r>
              <a:rPr lang="en-CA" dirty="0"/>
              <a:t>	</a:t>
            </a:r>
            <a:r>
              <a:rPr lang="en-CA" dirty="0" smtClean="0"/>
              <a:t>its </a:t>
            </a:r>
            <a:r>
              <a:rPr lang="en-CA" i="1" dirty="0" smtClean="0"/>
              <a:t>entries</a:t>
            </a:r>
            <a:r>
              <a:rPr lang="en-CA" dirty="0" smtClean="0"/>
              <a:t> cannot be changed after initialization</a:t>
            </a:r>
          </a:p>
          <a:p>
            <a:pPr marL="800100" lvl="2" indent="0">
              <a:buNone/>
            </a:pPr>
            <a:r>
              <a:rPr lang="en-CA" sz="1600" dirty="0" smtClean="0">
                <a:latin typeface="Consolas" panose="020B0609020204030204" pitchFamily="49" charset="0"/>
                <a:cs typeface="Consolas" panose="020B0609020204030204" pitchFamily="49" charset="0"/>
              </a:rPr>
              <a:t>#include &lt;</a:t>
            </a:r>
            <a:r>
              <a:rPr lang="en-CA" sz="1600" dirty="0" err="1" smtClean="0">
                <a:latin typeface="Consolas" panose="020B0609020204030204" pitchFamily="49" charset="0"/>
                <a:cs typeface="Consolas" panose="020B0609020204030204" pitchFamily="49" charset="0"/>
              </a:rPr>
              <a:t>iostream</a:t>
            </a:r>
            <a:r>
              <a:rPr lang="en-CA" sz="1600" dirty="0" smtClean="0">
                <a:latin typeface="Consolas" panose="020B0609020204030204" pitchFamily="49" charset="0"/>
                <a:cs typeface="Consolas" panose="020B0609020204030204" pitchFamily="49" charset="0"/>
              </a:rPr>
              <a:t>&gt;</a:t>
            </a:r>
          </a:p>
          <a:p>
            <a:pPr marL="800100" lvl="2" indent="0">
              <a:buNone/>
            </a:pPr>
            <a:endParaRPr lang="en-US" sz="1600" dirty="0" smtClean="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Function declarations</a:t>
            </a:r>
          </a:p>
          <a:p>
            <a:pPr marL="800100" lvl="2" indent="0">
              <a:buNone/>
            </a:pPr>
            <a:r>
              <a:rPr lang="en-US" sz="1600" dirty="0" err="1" smtClean="0">
                <a:latin typeface="Consolas" panose="020B0609020204030204" pitchFamily="49" charset="0"/>
                <a:cs typeface="Consolas" panose="020B0609020204030204" pitchFamily="49" charset="0"/>
              </a:rPr>
              <a:t>int</a:t>
            </a:r>
            <a:r>
              <a:rPr lang="en-US" sz="1600" dirty="0" smtClean="0">
                <a:latin typeface="Consolas" panose="020B0609020204030204" pitchFamily="49" charset="0"/>
                <a:cs typeface="Consolas" panose="020B0609020204030204" pitchFamily="49" charset="0"/>
              </a:rPr>
              <a:t> main();</a:t>
            </a:r>
          </a:p>
          <a:p>
            <a:pPr marL="800100" lvl="2" indent="0">
              <a:buNone/>
            </a:pPr>
            <a:endParaRPr lang="en-US"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Function definitions</a:t>
            </a:r>
            <a:endParaRPr lang="en-US" sz="1600" dirty="0">
              <a:latin typeface="Consolas" panose="020B0609020204030204" pitchFamily="49" charset="0"/>
              <a:cs typeface="Consolas" panose="020B0609020204030204" pitchFamily="49" charset="0"/>
            </a:endParaRPr>
          </a:p>
          <a:p>
            <a:pPr marL="800100" lvl="2" indent="0">
              <a:buNone/>
            </a:pPr>
            <a:r>
              <a:rPr lang="en-US" sz="1600" dirty="0" err="1" smtClean="0">
                <a:latin typeface="Consolas" panose="020B0609020204030204" pitchFamily="49" charset="0"/>
                <a:cs typeface="Consolas" panose="020B0609020204030204" pitchFamily="49" charset="0"/>
              </a:rPr>
              <a:t>int</a:t>
            </a:r>
            <a:r>
              <a:rPr lang="en-US" sz="1600" dirty="0" smtClean="0">
                <a:latin typeface="Consolas" panose="020B0609020204030204" pitchFamily="49" charset="0"/>
                <a:cs typeface="Consolas" panose="020B0609020204030204" pitchFamily="49" charset="0"/>
              </a:rPr>
              <a:t> main() {</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int</a:t>
            </a: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const</a:t>
            </a:r>
            <a:r>
              <a:rPr lang="en-US" sz="1600" dirty="0" smtClean="0">
                <a:latin typeface="Consolas" panose="020B0609020204030204" pitchFamily="49" charset="0"/>
                <a:cs typeface="Consolas" panose="020B0609020204030204" pitchFamily="49" charset="0"/>
              </a:rPr>
              <a:t> primes[10]{2, 3, 5, 7, 11, 13, 17, 19, 23, 25};</a:t>
            </a:r>
          </a:p>
          <a:p>
            <a:pPr marL="800100" lvl="2" indent="0">
              <a:buNone/>
            </a:pPr>
            <a:endParaRPr lang="en-US" sz="1600" dirty="0" smtClean="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primes[9] = 29;</a:t>
            </a:r>
          </a:p>
          <a:p>
            <a:pPr marL="800100" lvl="2" indent="0">
              <a:buNone/>
            </a:pPr>
            <a:endParaRPr lang="en-US"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return 0;</a:t>
            </a:r>
          </a:p>
          <a:p>
            <a:pPr marL="800100" lvl="2" indent="0">
              <a:buNone/>
            </a:pPr>
            <a:r>
              <a:rPr lang="en-US" sz="1600" dirty="0">
                <a:latin typeface="Consolas" panose="020B0609020204030204" pitchFamily="49" charset="0"/>
                <a:cs typeface="Consolas" panose="020B0609020204030204" pitchFamily="49" charset="0"/>
              </a:rPr>
              <a:t>}</a:t>
            </a:r>
            <a:endParaRPr lang="en-CA" sz="1600" dirty="0" smtClean="0">
              <a:latin typeface="Consolas" panose="020B0609020204030204" pitchFamily="49" charset="0"/>
              <a:cs typeface="Consolas" panose="020B0609020204030204" pitchFamily="49" charset="0"/>
            </a:endParaRPr>
          </a:p>
          <a:p>
            <a:pPr marL="0" indent="0">
              <a:buNone/>
            </a:pPr>
            <a:r>
              <a:rPr lang="en-CA" sz="1800" dirty="0">
                <a:latin typeface="Consolas" panose="020B0609020204030204" pitchFamily="49" charset="0"/>
                <a:cs typeface="Consolas" panose="020B0609020204030204" pitchFamily="49" charset="0"/>
              </a:rPr>
              <a:t>	</a:t>
            </a:r>
            <a:endParaRPr lang="en-CA" sz="1800" dirty="0" smtClean="0">
              <a:latin typeface="Consolas" panose="020B0609020204030204" pitchFamily="49" charset="0"/>
              <a:cs typeface="Consolas" panose="020B0609020204030204" pitchFamily="49" charset="0"/>
            </a:endParaRPr>
          </a:p>
        </p:txBody>
      </p:sp>
      <p:sp>
        <p:nvSpPr>
          <p:cNvPr id="6" name="TextBox 5"/>
          <p:cNvSpPr txBox="1"/>
          <p:nvPr/>
        </p:nvSpPr>
        <p:spPr>
          <a:xfrm>
            <a:off x="3250938" y="5373216"/>
            <a:ext cx="5682966" cy="1323439"/>
          </a:xfrm>
          <a:prstGeom prst="rect">
            <a:avLst/>
          </a:prstGeom>
          <a:noFill/>
        </p:spPr>
        <p:txBody>
          <a:bodyPr wrap="none" rtlCol="0">
            <a:spAutoFit/>
          </a:bodyPr>
          <a:lstStyle/>
          <a:p>
            <a:r>
              <a:rPr lang="en-CA" sz="1600" b="1" dirty="0" smtClean="0">
                <a:latin typeface="Consolas" panose="020B0609020204030204" pitchFamily="49" charset="0"/>
              </a:rPr>
              <a:t>example.cpp</a:t>
            </a:r>
            <a:r>
              <a:rPr lang="en-CA" sz="1600" b="1" dirty="0">
                <a:latin typeface="Consolas" panose="020B0609020204030204" pitchFamily="49" charset="0"/>
              </a:rPr>
              <a:t>: In function ‘</a:t>
            </a:r>
            <a:r>
              <a:rPr lang="en-CA" sz="1600" b="1" dirty="0" err="1">
                <a:latin typeface="Consolas" panose="020B0609020204030204" pitchFamily="49" charset="0"/>
              </a:rPr>
              <a:t>int</a:t>
            </a:r>
            <a:r>
              <a:rPr lang="en-CA" sz="1600" b="1" dirty="0">
                <a:latin typeface="Consolas" panose="020B0609020204030204" pitchFamily="49" charset="0"/>
              </a:rPr>
              <a:t> main()’:</a:t>
            </a:r>
          </a:p>
          <a:p>
            <a:r>
              <a:rPr lang="en-CA" sz="1600" b="1" dirty="0" smtClean="0">
                <a:latin typeface="Consolas" panose="020B0609020204030204" pitchFamily="49" charset="0"/>
              </a:rPr>
              <a:t>example.cpp:10:17</a:t>
            </a:r>
            <a:r>
              <a:rPr lang="en-CA" sz="1600" b="1" dirty="0">
                <a:latin typeface="Consolas" panose="020B0609020204030204" pitchFamily="49" charset="0"/>
              </a:rPr>
              <a:t>: error: assignment of </a:t>
            </a:r>
            <a:r>
              <a:rPr lang="en-CA" sz="1600" b="1" dirty="0" smtClean="0">
                <a:latin typeface="Consolas" panose="020B0609020204030204" pitchFamily="49" charset="0"/>
              </a:rPr>
              <a:t>read-only</a:t>
            </a:r>
          </a:p>
          <a:p>
            <a:r>
              <a:rPr lang="en-CA" sz="1600" b="1" dirty="0" smtClean="0">
                <a:latin typeface="Consolas" panose="020B0609020204030204" pitchFamily="49" charset="0"/>
              </a:rPr>
              <a:t>location </a:t>
            </a:r>
            <a:r>
              <a:rPr lang="en-CA" sz="1600" b="1" dirty="0">
                <a:latin typeface="Consolas" panose="020B0609020204030204" pitchFamily="49" charset="0"/>
              </a:rPr>
              <a:t>‘primes[9</a:t>
            </a:r>
            <a:r>
              <a:rPr lang="en-CA" sz="1600" b="1" dirty="0" smtClean="0">
                <a:latin typeface="Consolas" panose="020B0609020204030204" pitchFamily="49" charset="0"/>
              </a:rPr>
              <a:t>]’</a:t>
            </a:r>
            <a:endParaRPr lang="en-CA" sz="1600" b="1" dirty="0">
              <a:latin typeface="Consolas" panose="020B0609020204030204" pitchFamily="49" charset="0"/>
            </a:endParaRPr>
          </a:p>
          <a:p>
            <a:r>
              <a:rPr lang="en-CA" sz="1600" b="1" dirty="0">
                <a:latin typeface="Consolas" panose="020B0609020204030204" pitchFamily="49" charset="0"/>
              </a:rPr>
              <a:t>     primes[9] = </a:t>
            </a:r>
            <a:r>
              <a:rPr lang="en-CA" sz="1600" b="1" dirty="0" smtClean="0">
                <a:latin typeface="Consolas" panose="020B0609020204030204" pitchFamily="49" charset="0"/>
              </a:rPr>
              <a:t>29;</a:t>
            </a:r>
            <a:endParaRPr lang="en-CA" sz="1600" b="1" dirty="0">
              <a:latin typeface="Consolas" panose="020B0609020204030204" pitchFamily="49" charset="0"/>
            </a:endParaRPr>
          </a:p>
          <a:p>
            <a:r>
              <a:rPr lang="en-CA" sz="1600" b="1" dirty="0">
                <a:latin typeface="Consolas" panose="020B0609020204030204" pitchFamily="49" charset="0"/>
              </a:rPr>
              <a:t>                 ^~</a:t>
            </a:r>
          </a:p>
        </p:txBody>
      </p:sp>
      <p:sp>
        <p:nvSpPr>
          <p:cNvPr id="7" name="Rounded Rectangle 6"/>
          <p:cNvSpPr/>
          <p:nvPr/>
        </p:nvSpPr>
        <p:spPr>
          <a:xfrm>
            <a:off x="2195736" y="4415904"/>
            <a:ext cx="64807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1763688" y="5000476"/>
            <a:ext cx="172819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71877842"/>
      </p:ext>
    </p:extLst>
  </p:cSld>
  <p:clrMapOvr>
    <a:masterClrMapping/>
  </p:clrMapOvr>
  <mc:AlternateContent xmlns:mc="http://schemas.openxmlformats.org/markup-compatibility/2006">
    <mc:Choice xmlns:p14="http://schemas.microsoft.com/office/powerpoint/2010/main" Requires="p14">
      <p:transition spd="slow" p14:dur="2000" advTm="57349"/>
    </mc:Choice>
    <mc:Fallback>
      <p:transition spd="slow" advTm="57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bldLst>
      <p:bldP spid="6" grpId="0"/>
      <p:bldP spid="7" grpId="0" animBg="1"/>
      <p:bldP spid="7" grpId="1" animBg="1"/>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Inability to assign arrays</a:t>
            </a:r>
            <a:endParaRPr lang="en-CA" dirty="0"/>
          </a:p>
        </p:txBody>
      </p:sp>
      <p:sp>
        <p:nvSpPr>
          <p:cNvPr id="3" name="Content Placeholder 2"/>
          <p:cNvSpPr>
            <a:spLocks noGrp="1"/>
          </p:cNvSpPr>
          <p:nvPr>
            <p:ph idx="1"/>
          </p:nvPr>
        </p:nvSpPr>
        <p:spPr/>
        <p:txBody>
          <a:bodyPr/>
          <a:lstStyle/>
          <a:p>
            <a:r>
              <a:rPr lang="en-CA" dirty="0" smtClean="0"/>
              <a:t>It is a design feature</a:t>
            </a:r>
          </a:p>
          <a:p>
            <a:pPr lvl="1"/>
            <a:r>
              <a:rPr lang="en-CA" dirty="0" smtClean="0"/>
              <a:t>The assumption is that local arrays are temporary</a:t>
            </a:r>
          </a:p>
          <a:p>
            <a:pPr lvl="1"/>
            <a:endParaRPr lang="en-CA" dirty="0"/>
          </a:p>
          <a:p>
            <a:r>
              <a:rPr lang="en-CA" dirty="0" smtClean="0"/>
              <a:t>If you want to copy all the entries from one array to another,</a:t>
            </a:r>
          </a:p>
          <a:p>
            <a:pPr marL="0" indent="0">
              <a:buNone/>
            </a:pPr>
            <a:r>
              <a:rPr lang="en-CA" dirty="0"/>
              <a:t>	</a:t>
            </a:r>
            <a:r>
              <a:rPr lang="en-CA" dirty="0" smtClean="0"/>
              <a:t>you must use a for loop:</a:t>
            </a:r>
          </a:p>
          <a:p>
            <a:pPr marL="1314450" lvl="3" indent="0">
              <a:buNone/>
            </a:pPr>
            <a:r>
              <a:rPr lang="en-US" dirty="0" smtClean="0">
                <a:latin typeface="Consolas" panose="020B0609020204030204" pitchFamily="49" charset="0"/>
              </a:rPr>
              <a:t>for ( </a:t>
            </a:r>
            <a:r>
              <a:rPr lang="en-US" dirty="0" err="1" smtClean="0">
                <a:latin typeface="Consolas" panose="020B0609020204030204" pitchFamily="49" charset="0"/>
              </a:rPr>
              <a:t>int</a:t>
            </a:r>
            <a:r>
              <a:rPr lang="en-US" dirty="0" smtClean="0">
                <a:latin typeface="Consolas" panose="020B0609020204030204" pitchFamily="49" charset="0"/>
              </a:rPr>
              <a:t> k{0}; k &lt; </a:t>
            </a:r>
            <a:r>
              <a:rPr lang="en-US" dirty="0" smtClean="0">
                <a:latin typeface="Consolas" panose="020B0609020204030204" pitchFamily="49" charset="0"/>
              </a:rPr>
              <a:t>capacity; </a:t>
            </a:r>
            <a:r>
              <a:rPr lang="en-US" dirty="0" smtClean="0">
                <a:latin typeface="Consolas" panose="020B0609020204030204" pitchFamily="49" charset="0"/>
              </a:rPr>
              <a:t>++k ) {</a:t>
            </a:r>
          </a:p>
          <a:p>
            <a:pPr marL="1314450" lvl="3"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first_array</a:t>
            </a:r>
            <a:r>
              <a:rPr lang="en-US" dirty="0" smtClean="0">
                <a:latin typeface="Consolas" panose="020B0609020204030204" pitchFamily="49" charset="0"/>
              </a:rPr>
              <a:t>[k] = </a:t>
            </a:r>
            <a:r>
              <a:rPr lang="en-US" dirty="0" err="1" smtClean="0">
                <a:latin typeface="Consolas" panose="020B0609020204030204" pitchFamily="49" charset="0"/>
              </a:rPr>
              <a:t>second_array</a:t>
            </a:r>
            <a:r>
              <a:rPr lang="en-US" dirty="0" smtClean="0">
                <a:latin typeface="Consolas" panose="020B0609020204030204" pitchFamily="49" charset="0"/>
              </a:rPr>
              <a:t>[k];</a:t>
            </a:r>
          </a:p>
          <a:p>
            <a:pPr marL="1314450" lvl="3" indent="0">
              <a:buNone/>
            </a:pPr>
            <a:r>
              <a:rPr lang="en-US" dirty="0">
                <a:latin typeface="Consolas" panose="020B0609020204030204" pitchFamily="49" charset="0"/>
              </a:rPr>
              <a:t>}</a:t>
            </a:r>
            <a:endParaRPr lang="en-CA" dirty="0" smtClean="0">
              <a:latin typeface="Consolas" panose="020B0609020204030204" pitchFamily="49" charset="0"/>
            </a:endParaRPr>
          </a:p>
          <a:p>
            <a:pPr marL="0" indent="0">
              <a:buNone/>
            </a:pPr>
            <a:endParaRPr lang="en-CA" sz="1700" dirty="0">
              <a:latin typeface="Consolas" panose="020B0609020204030204" pitchFamily="49" charset="0"/>
              <a:cs typeface="Consolas" panose="020B0609020204030204" pitchFamily="49" charset="0"/>
            </a:endParaRPr>
          </a:p>
          <a:p>
            <a:pPr marL="0" indent="0">
              <a:buNone/>
            </a:pPr>
            <a:endParaRPr lang="en-CA" sz="1800" dirty="0" smtClean="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5051254"/>
      </p:ext>
    </p:extLst>
  </p:cSld>
  <p:clrMapOvr>
    <a:masterClrMapping/>
  </p:clrMapOvr>
  <mc:AlternateContent xmlns:mc="http://schemas.openxmlformats.org/markup-compatibility/2006">
    <mc:Choice xmlns:p14="http://schemas.microsoft.com/office/powerpoint/2010/main" Requires="p14">
      <p:transition spd="slow" p14:dur="2000" advTm="53292"/>
    </mc:Choice>
    <mc:Fallback>
      <p:transition spd="slow" advTm="53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Inability to </a:t>
            </a:r>
            <a:r>
              <a:rPr lang="en-US" dirty="0" smtClean="0"/>
              <a:t>return local arrays</a:t>
            </a:r>
            <a:endParaRPr lang="en-CA" dirty="0"/>
          </a:p>
        </p:txBody>
      </p:sp>
      <p:sp>
        <p:nvSpPr>
          <p:cNvPr id="3" name="Content Placeholder 2"/>
          <p:cNvSpPr>
            <a:spLocks noGrp="1"/>
          </p:cNvSpPr>
          <p:nvPr>
            <p:ph idx="1"/>
          </p:nvPr>
        </p:nvSpPr>
        <p:spPr/>
        <p:txBody>
          <a:bodyPr/>
          <a:lstStyle/>
          <a:p>
            <a:r>
              <a:rPr lang="en-CA" dirty="0" smtClean="0"/>
              <a:t>There is no mechanism to return a local array from a function</a:t>
            </a:r>
          </a:p>
          <a:p>
            <a:pPr marL="800100" lvl="2" indent="0">
              <a:buNone/>
            </a:pPr>
            <a:r>
              <a:rPr lang="en-US" sz="1500" dirty="0">
                <a:latin typeface="Consolas" panose="020B0609020204030204" pitchFamily="49" charset="0"/>
              </a:rPr>
              <a:t>#include &lt;</a:t>
            </a:r>
            <a:r>
              <a:rPr lang="en-US" sz="1500" dirty="0" err="1">
                <a:latin typeface="Consolas" panose="020B0609020204030204" pitchFamily="49" charset="0"/>
              </a:rPr>
              <a:t>iostream</a:t>
            </a:r>
            <a:r>
              <a:rPr lang="en-US" sz="1500" dirty="0">
                <a:latin typeface="Consolas" panose="020B0609020204030204" pitchFamily="49" charset="0"/>
              </a:rPr>
              <a:t>&gt;</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Function declarations</a:t>
            </a:r>
          </a:p>
          <a:p>
            <a:pPr marL="800100" lvl="2" indent="0">
              <a:buNone/>
            </a:pPr>
            <a:r>
              <a:rPr lang="en-US" sz="1500" dirty="0" err="1">
                <a:latin typeface="Consolas" panose="020B0609020204030204" pitchFamily="49" charset="0"/>
              </a:rPr>
              <a:t>int</a:t>
            </a:r>
            <a:r>
              <a:rPr lang="en-US" sz="1500" dirty="0">
                <a:latin typeface="Consolas" panose="020B0609020204030204" pitchFamily="49" charset="0"/>
              </a:rPr>
              <a:t> main();</a:t>
            </a:r>
          </a:p>
          <a:p>
            <a:pPr marL="800100" lvl="2" indent="0">
              <a:buNone/>
            </a:pPr>
            <a:r>
              <a:rPr lang="en-US" sz="1500" dirty="0" err="1">
                <a:latin typeface="Consolas" panose="020B0609020204030204" pitchFamily="49" charset="0"/>
              </a:rPr>
              <a:t>int</a:t>
            </a:r>
            <a:r>
              <a:rPr lang="en-US" sz="1500" dirty="0">
                <a:latin typeface="Consolas" panose="020B0609020204030204" pitchFamily="49" charset="0"/>
              </a:rPr>
              <a:t> f()[5];</a:t>
            </a:r>
          </a:p>
          <a:p>
            <a:pPr marL="800100" lvl="2" indent="0">
              <a:buNone/>
            </a:pPr>
            <a:endParaRPr lang="en-US" sz="1500" dirty="0">
              <a:latin typeface="Consolas" panose="020B0609020204030204" pitchFamily="49" charset="0"/>
            </a:endParaRPr>
          </a:p>
          <a:p>
            <a:pPr marL="800100" lvl="2" indent="0">
              <a:buNone/>
            </a:pPr>
            <a:r>
              <a:rPr lang="en-US" sz="1500" dirty="0" err="1">
                <a:latin typeface="Consolas" panose="020B0609020204030204" pitchFamily="49" charset="0"/>
              </a:rPr>
              <a:t>int</a:t>
            </a:r>
            <a:r>
              <a:rPr lang="en-US" sz="1500" dirty="0">
                <a:latin typeface="Consolas" panose="020B0609020204030204" pitchFamily="49" charset="0"/>
              </a:rPr>
              <a:t> f()[5] {</a:t>
            </a:r>
          </a:p>
          <a:p>
            <a:pPr marL="800100" lvl="2" indent="0">
              <a:buNone/>
            </a:pPr>
            <a:r>
              <a:rPr lang="en-US" sz="1500" dirty="0">
                <a:latin typeface="Consolas" panose="020B0609020204030204" pitchFamily="49" charset="0"/>
              </a:rPr>
              <a:t>    </a:t>
            </a:r>
            <a:r>
              <a:rPr lang="en-US" sz="1500" dirty="0" err="1">
                <a:latin typeface="Consolas" panose="020B0609020204030204" pitchFamily="49" charset="0"/>
              </a:rPr>
              <a:t>int</a:t>
            </a:r>
            <a:r>
              <a:rPr lang="en-US" sz="1500" dirty="0">
                <a:latin typeface="Consolas" panose="020B0609020204030204" pitchFamily="49" charset="0"/>
              </a:rPr>
              <a:t> x[5]{3,4,5,6,7};</a:t>
            </a:r>
          </a:p>
          <a:p>
            <a:pPr marL="800100" lvl="2" indent="0">
              <a:buNone/>
            </a:pPr>
            <a:r>
              <a:rPr lang="en-US" sz="1500" dirty="0">
                <a:latin typeface="Consolas" panose="020B0609020204030204" pitchFamily="49" charset="0"/>
              </a:rPr>
              <a:t>    return x;</a:t>
            </a:r>
          </a:p>
          <a:p>
            <a:pPr marL="800100" lvl="2" indent="0">
              <a:buNone/>
            </a:pPr>
            <a:r>
              <a:rPr lang="en-US" sz="1500" dirty="0">
                <a:latin typeface="Consolas" panose="020B0609020204030204" pitchFamily="49" charset="0"/>
              </a:rPr>
              <a:t>}</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Function definitions</a:t>
            </a:r>
          </a:p>
          <a:p>
            <a:pPr marL="800100" lvl="2" indent="0">
              <a:buNone/>
            </a:pPr>
            <a:r>
              <a:rPr lang="en-US" sz="1500" dirty="0" err="1">
                <a:latin typeface="Consolas" panose="020B0609020204030204" pitchFamily="49" charset="0"/>
              </a:rPr>
              <a:t>int</a:t>
            </a:r>
            <a:r>
              <a:rPr lang="en-US" sz="1500" dirty="0">
                <a:latin typeface="Consolas" panose="020B0609020204030204" pitchFamily="49" charset="0"/>
              </a:rPr>
              <a:t> main() {</a:t>
            </a:r>
          </a:p>
          <a:p>
            <a:pPr marL="800100" lvl="2" indent="0">
              <a:buNone/>
            </a:pPr>
            <a:r>
              <a:rPr lang="en-US" sz="1500" dirty="0">
                <a:latin typeface="Consolas" panose="020B0609020204030204" pitchFamily="49" charset="0"/>
              </a:rPr>
              <a: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cout</a:t>
            </a:r>
            <a:r>
              <a:rPr lang="en-US" sz="1500" dirty="0">
                <a:latin typeface="Consolas" panose="020B0609020204030204" pitchFamily="49" charset="0"/>
              </a:rPr>
              <a:t> &lt;&lt; f()[1] &lt;&lt;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return 0;</a:t>
            </a:r>
          </a:p>
          <a:p>
            <a:pPr marL="800100" lvl="2" indent="0">
              <a:buNone/>
            </a:pPr>
            <a:r>
              <a:rPr lang="en-US" sz="1500" dirty="0">
                <a:latin typeface="Consolas" panose="020B0609020204030204" pitchFamily="49" charset="0"/>
              </a:rPr>
              <a:t>}</a:t>
            </a:r>
          </a:p>
        </p:txBody>
      </p:sp>
      <p:sp>
        <p:nvSpPr>
          <p:cNvPr id="7" name="Rectangle 6"/>
          <p:cNvSpPr/>
          <p:nvPr/>
        </p:nvSpPr>
        <p:spPr>
          <a:xfrm>
            <a:off x="4139952" y="3068960"/>
            <a:ext cx="4824536" cy="1846659"/>
          </a:xfrm>
          <a:prstGeom prst="rect">
            <a:avLst/>
          </a:prstGeom>
        </p:spPr>
        <p:txBody>
          <a:bodyPr wrap="square">
            <a:spAutoFit/>
          </a:bodyPr>
          <a:lstStyle/>
          <a:p>
            <a:r>
              <a:rPr lang="en-CA" sz="1600" b="1" dirty="0" smtClean="0">
                <a:latin typeface="Consolas" panose="020B0609020204030204" pitchFamily="49" charset="0"/>
              </a:rPr>
              <a:t>example.cpp:5:10</a:t>
            </a:r>
            <a:r>
              <a:rPr lang="en-CA" sz="1600" b="1" dirty="0">
                <a:latin typeface="Consolas" panose="020B0609020204030204" pitchFamily="49" charset="0"/>
              </a:rPr>
              <a:t>:</a:t>
            </a:r>
            <a:r>
              <a:rPr lang="en-CA" sz="1600" dirty="0">
                <a:latin typeface="Consolas" panose="020B0609020204030204" pitchFamily="49" charset="0"/>
              </a:rPr>
              <a:t> </a:t>
            </a:r>
            <a:r>
              <a:rPr lang="en-CA" sz="1600" b="1" dirty="0">
                <a:latin typeface="Consolas" panose="020B0609020204030204" pitchFamily="49" charset="0"/>
              </a:rPr>
              <a:t>error: </a:t>
            </a:r>
            <a:r>
              <a:rPr lang="en-CA" sz="1600" dirty="0">
                <a:latin typeface="Consolas" panose="020B0609020204030204" pitchFamily="49" charset="0"/>
              </a:rPr>
              <a:t>‘</a:t>
            </a:r>
            <a:r>
              <a:rPr lang="en-CA" sz="1600" b="1" dirty="0">
                <a:latin typeface="Consolas" panose="020B0609020204030204" pitchFamily="49" charset="0"/>
              </a:rPr>
              <a:t>f</a:t>
            </a:r>
            <a:r>
              <a:rPr lang="en-CA" sz="1600" dirty="0">
                <a:latin typeface="Consolas" panose="020B0609020204030204" pitchFamily="49" charset="0"/>
              </a:rPr>
              <a:t>’ declared as function returning an array</a:t>
            </a:r>
          </a:p>
          <a:p>
            <a:r>
              <a:rPr lang="en-CA" sz="1600" dirty="0">
                <a:latin typeface="Consolas" panose="020B0609020204030204" pitchFamily="49" charset="0"/>
              </a:rPr>
              <a:t> </a:t>
            </a:r>
            <a:r>
              <a:rPr lang="en-CA" sz="1600" dirty="0" err="1">
                <a:latin typeface="Consolas" panose="020B0609020204030204" pitchFamily="49" charset="0"/>
              </a:rPr>
              <a:t>int</a:t>
            </a:r>
            <a:r>
              <a:rPr lang="en-CA" sz="1600" dirty="0">
                <a:latin typeface="Consolas" panose="020B0609020204030204" pitchFamily="49" charset="0"/>
              </a:rPr>
              <a:t> f()[5</a:t>
            </a:r>
            <a:r>
              <a:rPr lang="en-CA" sz="1600" b="1" dirty="0">
                <a:latin typeface="Consolas" panose="020B0609020204030204" pitchFamily="49" charset="0"/>
              </a:rPr>
              <a:t>]</a:t>
            </a:r>
            <a:r>
              <a:rPr lang="en-CA" sz="1600" dirty="0">
                <a:latin typeface="Consolas" panose="020B0609020204030204" pitchFamily="49" charset="0"/>
              </a:rPr>
              <a:t>;</a:t>
            </a:r>
          </a:p>
          <a:p>
            <a:r>
              <a:rPr lang="en-CA" sz="1600" dirty="0">
                <a:latin typeface="Consolas" panose="020B0609020204030204" pitchFamily="49" charset="0"/>
              </a:rPr>
              <a:t>          </a:t>
            </a:r>
            <a:r>
              <a:rPr lang="en-CA" sz="1600" b="1" dirty="0">
                <a:latin typeface="Consolas" panose="020B0609020204030204" pitchFamily="49" charset="0"/>
              </a:rPr>
              <a:t>^</a:t>
            </a:r>
          </a:p>
          <a:p>
            <a:r>
              <a:rPr lang="en-CA" sz="1600" b="1" dirty="0" smtClean="0">
                <a:latin typeface="Consolas" panose="020B0609020204030204" pitchFamily="49" charset="0"/>
              </a:rPr>
              <a:t>example.cpp:7:10</a:t>
            </a:r>
            <a:r>
              <a:rPr lang="en-CA" sz="1600" b="1" dirty="0">
                <a:latin typeface="Consolas" panose="020B0609020204030204" pitchFamily="49" charset="0"/>
              </a:rPr>
              <a:t>:</a:t>
            </a:r>
            <a:r>
              <a:rPr lang="en-CA" sz="1600" dirty="0">
                <a:latin typeface="Consolas" panose="020B0609020204030204" pitchFamily="49" charset="0"/>
              </a:rPr>
              <a:t> </a:t>
            </a:r>
            <a:r>
              <a:rPr lang="en-CA" sz="1600" b="1" dirty="0">
                <a:latin typeface="Consolas" panose="020B0609020204030204" pitchFamily="49" charset="0"/>
              </a:rPr>
              <a:t>error: </a:t>
            </a:r>
            <a:r>
              <a:rPr lang="en-CA" sz="1600" dirty="0">
                <a:latin typeface="Consolas" panose="020B0609020204030204" pitchFamily="49" charset="0"/>
              </a:rPr>
              <a:t>‘</a:t>
            </a:r>
            <a:r>
              <a:rPr lang="en-CA" sz="1600" b="1" dirty="0">
                <a:latin typeface="Consolas" panose="020B0609020204030204" pitchFamily="49" charset="0"/>
              </a:rPr>
              <a:t>f</a:t>
            </a:r>
            <a:r>
              <a:rPr lang="en-CA" sz="1600" dirty="0">
                <a:latin typeface="Consolas" panose="020B0609020204030204" pitchFamily="49" charset="0"/>
              </a:rPr>
              <a:t>’ declared as function returning an array</a:t>
            </a:r>
          </a:p>
          <a:p>
            <a:r>
              <a:rPr lang="en-CA" sz="1600" dirty="0">
                <a:latin typeface="Consolas" panose="020B0609020204030204" pitchFamily="49" charset="0"/>
              </a:rPr>
              <a:t> </a:t>
            </a:r>
            <a:r>
              <a:rPr lang="en-CA" sz="1600" dirty="0" err="1">
                <a:latin typeface="Consolas" panose="020B0609020204030204" pitchFamily="49" charset="0"/>
              </a:rPr>
              <a:t>int</a:t>
            </a:r>
            <a:r>
              <a:rPr lang="en-CA" sz="1600" dirty="0">
                <a:latin typeface="Consolas" panose="020B0609020204030204" pitchFamily="49" charset="0"/>
              </a:rPr>
              <a:t> f()[5</a:t>
            </a:r>
            <a:r>
              <a:rPr lang="en-CA" sz="1600" b="1" dirty="0">
                <a:latin typeface="Consolas" panose="020B0609020204030204" pitchFamily="49" charset="0"/>
              </a:rPr>
              <a:t>]</a:t>
            </a:r>
            <a:r>
              <a:rPr lang="en-CA" sz="1600" dirty="0">
                <a:latin typeface="Consolas" panose="020B0609020204030204" pitchFamily="49" charset="0"/>
              </a:rPr>
              <a:t> {</a:t>
            </a:r>
          </a:p>
        </p:txBody>
      </p:sp>
      <p:sp>
        <p:nvSpPr>
          <p:cNvPr id="8" name="Rounded Rectangle 7"/>
          <p:cNvSpPr/>
          <p:nvPr/>
        </p:nvSpPr>
        <p:spPr>
          <a:xfrm>
            <a:off x="1285032" y="3081660"/>
            <a:ext cx="122413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71497022"/>
      </p:ext>
    </p:extLst>
  </p:cSld>
  <p:clrMapOvr>
    <a:masterClrMapping/>
  </p:clrMapOvr>
  <mc:AlternateContent xmlns:mc="http://schemas.openxmlformats.org/markup-compatibility/2006">
    <mc:Choice xmlns:p14="http://schemas.microsoft.com/office/powerpoint/2010/main" Requires="p14">
      <p:transition spd="slow" p14:dur="2000" advTm="30431"/>
    </mc:Choice>
    <mc:Fallback>
      <p:transition spd="slow" advTm="30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7" grpId="0"/>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Local arrays</a:t>
            </a:r>
            <a:endParaRPr lang="en-CA" dirty="0"/>
          </a:p>
        </p:txBody>
      </p:sp>
      <p:sp>
        <p:nvSpPr>
          <p:cNvPr id="3" name="Content Placeholder 2"/>
          <p:cNvSpPr>
            <a:spLocks noGrp="1"/>
          </p:cNvSpPr>
          <p:nvPr>
            <p:ph idx="1"/>
          </p:nvPr>
        </p:nvSpPr>
        <p:spPr/>
        <p:txBody>
          <a:bodyPr/>
          <a:lstStyle/>
          <a:p>
            <a:r>
              <a:rPr lang="en-CA" dirty="0" smtClean="0"/>
              <a:t>Local arrays are meant to temporarily store information for the duration of a function</a:t>
            </a:r>
          </a:p>
          <a:p>
            <a:pPr lvl="1"/>
            <a:r>
              <a:rPr lang="en-US" dirty="0" smtClean="0"/>
              <a:t>C++ never creates new arrays and copies the entries over for you</a:t>
            </a:r>
          </a:p>
          <a:p>
            <a:pPr lvl="1"/>
            <a:r>
              <a:rPr lang="en-US" dirty="0" smtClean="0"/>
              <a:t>We cannot return the local array,</a:t>
            </a:r>
          </a:p>
          <a:p>
            <a:pPr marL="457200" lvl="1" indent="0">
              <a:buNone/>
            </a:pPr>
            <a:r>
              <a:rPr lang="en-US" dirty="0"/>
              <a:t>	</a:t>
            </a:r>
            <a:r>
              <a:rPr lang="en-US" dirty="0" smtClean="0"/>
              <a:t>	as it was local to the function</a:t>
            </a:r>
            <a:endParaRPr lang="en-US" dirty="0" smtClean="0"/>
          </a:p>
          <a:p>
            <a:pPr lvl="1"/>
            <a:r>
              <a:rPr lang="en-US" dirty="0" smtClean="0"/>
              <a:t>Later</a:t>
            </a:r>
            <a:r>
              <a:rPr lang="en-US" dirty="0" smtClean="0"/>
              <a:t>, we will see how we </a:t>
            </a:r>
            <a:r>
              <a:rPr lang="en-US" dirty="0" smtClean="0"/>
              <a:t>can:</a:t>
            </a:r>
          </a:p>
          <a:p>
            <a:pPr marL="457200" lvl="1" indent="0">
              <a:buNone/>
            </a:pPr>
            <a:r>
              <a:rPr lang="en-US" dirty="0"/>
              <a:t>	</a:t>
            </a:r>
            <a:r>
              <a:rPr lang="en-US" dirty="0" smtClean="0"/>
              <a:t>	</a:t>
            </a:r>
            <a:r>
              <a:rPr lang="en-US" dirty="0" smtClean="0"/>
              <a:t>create, manipulate and return </a:t>
            </a:r>
            <a:r>
              <a:rPr lang="en-US" dirty="0" smtClean="0"/>
              <a:t>persistent arrays</a:t>
            </a:r>
            <a:endParaRPr lang="en-CA"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96713994"/>
      </p:ext>
    </p:extLst>
  </p:cSld>
  <p:clrMapOvr>
    <a:masterClrMapping/>
  </p:clrMapOvr>
  <mc:AlternateContent xmlns:mc="http://schemas.openxmlformats.org/markup-compatibility/2006">
    <mc:Choice xmlns:p14="http://schemas.microsoft.com/office/powerpoint/2010/main" Requires="p14">
      <p:transition spd="slow" p14:dur="2000" advTm="78694"/>
    </mc:Choice>
    <mc:Fallback>
      <p:transition spd="slow" advTm="7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Passing arrays as arguments</a:t>
            </a:r>
            <a:endParaRPr lang="en-CA" dirty="0"/>
          </a:p>
        </p:txBody>
      </p:sp>
      <p:sp>
        <p:nvSpPr>
          <p:cNvPr id="3" name="Content Placeholder 2"/>
          <p:cNvSpPr>
            <a:spLocks noGrp="1"/>
          </p:cNvSpPr>
          <p:nvPr>
            <p:ph idx="1"/>
          </p:nvPr>
        </p:nvSpPr>
        <p:spPr/>
        <p:txBody>
          <a:bodyPr/>
          <a:lstStyle/>
          <a:p>
            <a:r>
              <a:rPr lang="en-US" dirty="0" smtClean="0"/>
              <a:t>Local arrays can be passed as arguments to a function</a:t>
            </a:r>
          </a:p>
          <a:p>
            <a:pPr lvl="1"/>
            <a:r>
              <a:rPr lang="en-US" dirty="0" smtClean="0"/>
              <a:t>You may expect notation a follows:</a:t>
            </a:r>
            <a:endParaRPr lang="en-US" dirty="0"/>
          </a:p>
          <a:p>
            <a:pPr marL="800100" lvl="2" indent="0">
              <a:buNone/>
            </a:pPr>
            <a:r>
              <a:rPr lang="en-US" sz="1500" dirty="0">
                <a:latin typeface="Consolas" panose="020B0609020204030204" pitchFamily="49" charset="0"/>
              </a:rPr>
              <a:t>// Function declarations;</a:t>
            </a:r>
          </a:p>
          <a:p>
            <a:pPr marL="800100" lvl="2" indent="0">
              <a:buNone/>
            </a:pPr>
            <a:r>
              <a:rPr lang="en-US" sz="1500" dirty="0">
                <a:latin typeface="Consolas" panose="020B0609020204030204" pitchFamily="49" charset="0"/>
              </a:rPr>
              <a:t>double average( double </a:t>
            </a:r>
            <a:r>
              <a:rPr lang="en-US" sz="1500" dirty="0" smtClean="0">
                <a:latin typeface="Consolas" panose="020B0609020204030204" pitchFamily="49" charset="0"/>
              </a:rPr>
              <a:t>array[10] </a:t>
            </a:r>
            <a:r>
              <a:rPr lang="en-US" sz="1500" dirty="0">
                <a:latin typeface="Consolas" panose="020B0609020204030204" pitchFamily="49" charset="0"/>
              </a:rPr>
              <a:t>);</a:t>
            </a:r>
          </a:p>
          <a:p>
            <a:pPr marL="800100" lvl="2" indent="0">
              <a:buNone/>
            </a:pPr>
            <a:r>
              <a:rPr lang="en-US" sz="1500" dirty="0" err="1">
                <a:latin typeface="Consolas" panose="020B0609020204030204" pitchFamily="49" charset="0"/>
              </a:rPr>
              <a:t>int</a:t>
            </a:r>
            <a:r>
              <a:rPr lang="en-US" sz="1500" dirty="0">
                <a:latin typeface="Consolas" panose="020B0609020204030204" pitchFamily="49" charset="0"/>
              </a:rPr>
              <a:t> main();</a:t>
            </a:r>
          </a:p>
          <a:p>
            <a:pPr lvl="1"/>
            <a:endParaRPr lang="en-US" dirty="0"/>
          </a:p>
          <a:p>
            <a:pPr lvl="1"/>
            <a:r>
              <a:rPr lang="en-US" dirty="0" smtClean="0"/>
              <a:t>Solution: </a:t>
            </a:r>
            <a:r>
              <a:rPr lang="en-US" dirty="0" smtClean="0"/>
              <a:t>the array capacity must be passed as a separate argument</a:t>
            </a:r>
          </a:p>
          <a:p>
            <a:pPr marL="800100" lvl="2" indent="0">
              <a:buNone/>
            </a:pPr>
            <a:r>
              <a:rPr lang="en-US" sz="1500" dirty="0" smtClean="0">
                <a:latin typeface="Consolas" panose="020B0609020204030204" pitchFamily="49" charset="0"/>
              </a:rPr>
              <a:t>// Function declarations;</a:t>
            </a:r>
          </a:p>
          <a:p>
            <a:pPr marL="800100" lvl="2" indent="0">
              <a:buNone/>
            </a:pPr>
            <a:r>
              <a:rPr lang="en-US" sz="1500" dirty="0" smtClean="0">
                <a:latin typeface="Consolas" panose="020B0609020204030204" pitchFamily="49" charset="0"/>
              </a:rPr>
              <a:t>double average( double array[], unsigned </a:t>
            </a:r>
            <a:r>
              <a:rPr lang="en-US" sz="1500" dirty="0" err="1" smtClean="0">
                <a:latin typeface="Consolas" panose="020B0609020204030204" pitchFamily="49" charset="0"/>
              </a:rPr>
              <a:t>int</a:t>
            </a:r>
            <a:r>
              <a:rPr lang="en-US" sz="1500" dirty="0" smtClean="0">
                <a:latin typeface="Consolas" panose="020B0609020204030204" pitchFamily="49" charset="0"/>
              </a:rPr>
              <a:t> capacity );</a:t>
            </a:r>
          </a:p>
          <a:p>
            <a:pPr marL="800100" lvl="2" indent="0">
              <a:buNone/>
            </a:pPr>
            <a:r>
              <a:rPr lang="en-US" sz="1500" dirty="0" err="1" smtClean="0">
                <a:latin typeface="Consolas" panose="020B0609020204030204" pitchFamily="49" charset="0"/>
              </a:rPr>
              <a:t>int</a:t>
            </a:r>
            <a:r>
              <a:rPr lang="en-US" sz="1500" dirty="0" smtClean="0">
                <a:latin typeface="Consolas" panose="020B0609020204030204" pitchFamily="49" charset="0"/>
              </a:rPr>
              <a:t> </a:t>
            </a:r>
            <a:r>
              <a:rPr lang="en-US" sz="1500" dirty="0">
                <a:latin typeface="Consolas" panose="020B0609020204030204" pitchFamily="49" charset="0"/>
              </a:rPr>
              <a:t>main</a:t>
            </a:r>
            <a:r>
              <a:rPr lang="en-US" sz="1500" dirty="0" smtClean="0">
                <a:latin typeface="Consolas" panose="020B0609020204030204" pitchFamily="49" charset="0"/>
              </a:rPr>
              <a:t>();</a:t>
            </a:r>
            <a:endParaRPr lang="en-US" sz="1500" dirty="0">
              <a:latin typeface="Consolas" panose="020B0609020204030204" pitchFamily="49" charset="0"/>
            </a:endParaRPr>
          </a:p>
        </p:txBody>
      </p:sp>
      <p:cxnSp>
        <p:nvCxnSpPr>
          <p:cNvPr id="6" name="Straight Arrow Connector 5"/>
          <p:cNvCxnSpPr/>
          <p:nvPr/>
        </p:nvCxnSpPr>
        <p:spPr>
          <a:xfrm flipV="1">
            <a:off x="5292080" y="4365104"/>
            <a:ext cx="1008112" cy="1296144"/>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339752" y="5013176"/>
            <a:ext cx="2808782" cy="369332"/>
          </a:xfrm>
          <a:prstGeom prst="rect">
            <a:avLst/>
          </a:prstGeom>
          <a:noFill/>
        </p:spPr>
        <p:txBody>
          <a:bodyPr wrap="none" rtlCol="0">
            <a:spAutoFit/>
          </a:bodyPr>
          <a:lstStyle/>
          <a:p>
            <a:r>
              <a:rPr lang="en-US" dirty="0" smtClean="0">
                <a:solidFill>
                  <a:srgbClr val="FF0000"/>
                </a:solidFill>
                <a:latin typeface="Georgia" panose="02040502050405020303" pitchFamily="18" charset="0"/>
              </a:rPr>
              <a:t>The identifier of the array</a:t>
            </a:r>
            <a:endParaRPr lang="en-CA" dirty="0">
              <a:solidFill>
                <a:srgbClr val="FF0000"/>
              </a:solidFill>
              <a:latin typeface="Georgia" panose="02040502050405020303" pitchFamily="18" charset="0"/>
            </a:endParaRPr>
          </a:p>
        </p:txBody>
      </p:sp>
      <p:sp>
        <p:nvSpPr>
          <p:cNvPr id="8" name="TextBox 7"/>
          <p:cNvSpPr txBox="1"/>
          <p:nvPr/>
        </p:nvSpPr>
        <p:spPr>
          <a:xfrm>
            <a:off x="3740011" y="5665564"/>
            <a:ext cx="3746538" cy="369332"/>
          </a:xfrm>
          <a:prstGeom prst="rect">
            <a:avLst/>
          </a:prstGeom>
          <a:noFill/>
        </p:spPr>
        <p:txBody>
          <a:bodyPr wrap="none" rtlCol="0">
            <a:spAutoFit/>
          </a:bodyPr>
          <a:lstStyle/>
          <a:p>
            <a:r>
              <a:rPr lang="en-US" dirty="0" smtClean="0">
                <a:solidFill>
                  <a:srgbClr val="FF0000"/>
                </a:solidFill>
                <a:latin typeface="Georgia" panose="02040502050405020303" pitchFamily="18" charset="0"/>
              </a:rPr>
              <a:t>The number of entries in the array</a:t>
            </a:r>
            <a:endParaRPr lang="en-CA" dirty="0">
              <a:solidFill>
                <a:srgbClr val="FF0000"/>
              </a:solidFill>
              <a:latin typeface="Georgia" panose="02040502050405020303" pitchFamily="18" charset="0"/>
            </a:endParaRPr>
          </a:p>
        </p:txBody>
      </p:sp>
      <p:cxnSp>
        <p:nvCxnSpPr>
          <p:cNvPr id="9" name="Straight Arrow Connector 8"/>
          <p:cNvCxnSpPr/>
          <p:nvPr/>
        </p:nvCxnSpPr>
        <p:spPr>
          <a:xfrm flipV="1">
            <a:off x="3851920" y="4365104"/>
            <a:ext cx="144016" cy="648072"/>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24144439"/>
      </p:ext>
    </p:extLst>
  </p:cSld>
  <p:clrMapOvr>
    <a:masterClrMapping/>
  </p:clrMapOvr>
  <mc:AlternateContent xmlns:mc="http://schemas.openxmlformats.org/markup-compatibility/2006">
    <mc:Choice xmlns:p14="http://schemas.microsoft.com/office/powerpoint/2010/main" Requires="p14">
      <p:transition spd="slow" p14:dur="2000" advTm="96454"/>
    </mc:Choice>
    <mc:Fallback>
      <p:transition spd="slow" advTm="96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4"/>
                </p:tgtEl>
              </p:cMediaNode>
            </p:audio>
          </p:childTnLst>
        </p:cTn>
      </p:par>
    </p:tnLst>
    <p:bldLst>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8.5|7.9|22"/>
</p:tagLst>
</file>

<file path=ppt/tags/tag10.xml><?xml version="1.0" encoding="utf-8"?>
<p:tagLst xmlns:a="http://schemas.openxmlformats.org/drawingml/2006/main" xmlns:r="http://schemas.openxmlformats.org/officeDocument/2006/relationships" xmlns:p="http://schemas.openxmlformats.org/presentationml/2006/main">
  <p:tag name="TIMING" val="|19.3|14.6|8.7|14.7|13.8"/>
</p:tagLst>
</file>

<file path=ppt/tags/tag11.xml><?xml version="1.0" encoding="utf-8"?>
<p:tagLst xmlns:a="http://schemas.openxmlformats.org/drawingml/2006/main" xmlns:r="http://schemas.openxmlformats.org/officeDocument/2006/relationships" xmlns:p="http://schemas.openxmlformats.org/presentationml/2006/main">
  <p:tag name="TIMING" val="|15.5|7.9|18.4|6.4|14.7"/>
</p:tagLst>
</file>

<file path=ppt/tags/tag12.xml><?xml version="1.0" encoding="utf-8"?>
<p:tagLst xmlns:a="http://schemas.openxmlformats.org/drawingml/2006/main" xmlns:r="http://schemas.openxmlformats.org/officeDocument/2006/relationships" xmlns:p="http://schemas.openxmlformats.org/presentationml/2006/main">
  <p:tag name="TIMING" val="|19.1"/>
</p:tagLst>
</file>

<file path=ppt/tags/tag13.xml><?xml version="1.0" encoding="utf-8"?>
<p:tagLst xmlns:a="http://schemas.openxmlformats.org/drawingml/2006/main" xmlns:r="http://schemas.openxmlformats.org/officeDocument/2006/relationships" xmlns:p="http://schemas.openxmlformats.org/presentationml/2006/main">
  <p:tag name="TIMING" val="|60.8"/>
</p:tagLst>
</file>

<file path=ppt/tags/tag14.xml><?xml version="1.0" encoding="utf-8"?>
<p:tagLst xmlns:a="http://schemas.openxmlformats.org/drawingml/2006/main" xmlns:r="http://schemas.openxmlformats.org/officeDocument/2006/relationships" xmlns:p="http://schemas.openxmlformats.org/presentationml/2006/main">
  <p:tag name="TIMING" val="|18.2|36.8|30.9|6.1"/>
</p:tagLst>
</file>

<file path=ppt/tags/tag15.xml><?xml version="1.0" encoding="utf-8"?>
<p:tagLst xmlns:a="http://schemas.openxmlformats.org/drawingml/2006/main" xmlns:r="http://schemas.openxmlformats.org/officeDocument/2006/relationships" xmlns:p="http://schemas.openxmlformats.org/presentationml/2006/main">
  <p:tag name="TIMING" val="|14.7|30.9|10.4"/>
</p:tagLst>
</file>

<file path=ppt/tags/tag16.xml><?xml version="1.0" encoding="utf-8"?>
<p:tagLst xmlns:a="http://schemas.openxmlformats.org/drawingml/2006/main" xmlns:r="http://schemas.openxmlformats.org/officeDocument/2006/relationships" xmlns:p="http://schemas.openxmlformats.org/presentationml/2006/main">
  <p:tag name="TIMING" val="|13.4"/>
</p:tagLst>
</file>

<file path=ppt/tags/tag17.xml><?xml version="1.0" encoding="utf-8"?>
<p:tagLst xmlns:a="http://schemas.openxmlformats.org/drawingml/2006/main" xmlns:r="http://schemas.openxmlformats.org/officeDocument/2006/relationships" xmlns:p="http://schemas.openxmlformats.org/presentationml/2006/main">
  <p:tag name="TIMING" val="|15.6|35.1"/>
</p:tagLst>
</file>

<file path=ppt/tags/tag18.xml><?xml version="1.0" encoding="utf-8"?>
<p:tagLst xmlns:a="http://schemas.openxmlformats.org/drawingml/2006/main" xmlns:r="http://schemas.openxmlformats.org/officeDocument/2006/relationships" xmlns:p="http://schemas.openxmlformats.org/presentationml/2006/main">
  <p:tag name="TIMING" val="|6.6|72.9|9.4|11.1|24.6|23.8|50.9|6.1|2.5|23"/>
</p:tagLst>
</file>

<file path=ppt/tags/tag19.xml><?xml version="1.0" encoding="utf-8"?>
<p:tagLst xmlns:a="http://schemas.openxmlformats.org/drawingml/2006/main" xmlns:r="http://schemas.openxmlformats.org/officeDocument/2006/relationships" xmlns:p="http://schemas.openxmlformats.org/presentationml/2006/main">
  <p:tag name="TIMING" val="|6.3|4.7|4.4|11.3|14.6|14.5"/>
</p:tagLst>
</file>

<file path=ppt/tags/tag2.xml><?xml version="1.0" encoding="utf-8"?>
<p:tagLst xmlns:a="http://schemas.openxmlformats.org/drawingml/2006/main" xmlns:r="http://schemas.openxmlformats.org/officeDocument/2006/relationships" xmlns:p="http://schemas.openxmlformats.org/presentationml/2006/main">
  <p:tag name="TIMING" val="|19.4|8.7|8.4|14.7"/>
</p:tagLst>
</file>

<file path=ppt/tags/tag20.xml><?xml version="1.0" encoding="utf-8"?>
<p:tagLst xmlns:a="http://schemas.openxmlformats.org/drawingml/2006/main" xmlns:r="http://schemas.openxmlformats.org/officeDocument/2006/relationships" xmlns:p="http://schemas.openxmlformats.org/presentationml/2006/main">
  <p:tag name="TIMING" val="|43.7|2.5|11.3|10.8|13.7|2|3.5|27.4|2|8.6|4.2|28|9.6|3.2|3|4.9|1|5.6|10.6|6.2|5.9|3.4|24.4"/>
</p:tagLst>
</file>

<file path=ppt/tags/tag3.xml><?xml version="1.0" encoding="utf-8"?>
<p:tagLst xmlns:a="http://schemas.openxmlformats.org/drawingml/2006/main" xmlns:r="http://schemas.openxmlformats.org/officeDocument/2006/relationships" xmlns:p="http://schemas.openxmlformats.org/presentationml/2006/main">
  <p:tag name="TIMING" val="|16.7|15.1|9.3"/>
</p:tagLst>
</file>

<file path=ppt/tags/tag4.xml><?xml version="1.0" encoding="utf-8"?>
<p:tagLst xmlns:a="http://schemas.openxmlformats.org/drawingml/2006/main" xmlns:r="http://schemas.openxmlformats.org/officeDocument/2006/relationships" xmlns:p="http://schemas.openxmlformats.org/presentationml/2006/main">
  <p:tag name="TIMING" val="|23.2"/>
</p:tagLst>
</file>

<file path=ppt/tags/tag5.xml><?xml version="1.0" encoding="utf-8"?>
<p:tagLst xmlns:a="http://schemas.openxmlformats.org/drawingml/2006/main" xmlns:r="http://schemas.openxmlformats.org/officeDocument/2006/relationships" xmlns:p="http://schemas.openxmlformats.org/presentationml/2006/main">
  <p:tag name="TIMING" val="|12.8|8.4"/>
</p:tagLst>
</file>

<file path=ppt/tags/tag6.xml><?xml version="1.0" encoding="utf-8"?>
<p:tagLst xmlns:a="http://schemas.openxmlformats.org/drawingml/2006/main" xmlns:r="http://schemas.openxmlformats.org/officeDocument/2006/relationships" xmlns:p="http://schemas.openxmlformats.org/presentationml/2006/main">
  <p:tag name="TIMING" val="|26.4|11.2|17.5"/>
</p:tagLst>
</file>

<file path=ppt/tags/tag7.xml><?xml version="1.0" encoding="utf-8"?>
<p:tagLst xmlns:a="http://schemas.openxmlformats.org/drawingml/2006/main" xmlns:r="http://schemas.openxmlformats.org/officeDocument/2006/relationships" xmlns:p="http://schemas.openxmlformats.org/presentationml/2006/main">
  <p:tag name="TIMING" val="|6.6|58.7|9.3|15.3"/>
</p:tagLst>
</file>

<file path=ppt/tags/tag8.xml><?xml version="1.0" encoding="utf-8"?>
<p:tagLst xmlns:a="http://schemas.openxmlformats.org/drawingml/2006/main" xmlns:r="http://schemas.openxmlformats.org/officeDocument/2006/relationships" xmlns:p="http://schemas.openxmlformats.org/presentationml/2006/main">
  <p:tag name="TIMING" val="|57.3"/>
</p:tagLst>
</file>

<file path=ppt/tags/tag9.xml><?xml version="1.0" encoding="utf-8"?>
<p:tagLst xmlns:a="http://schemas.openxmlformats.org/drawingml/2006/main" xmlns:r="http://schemas.openxmlformats.org/officeDocument/2006/relationships" xmlns:p="http://schemas.openxmlformats.org/presentationml/2006/main">
  <p:tag name="TIMING" val="|19.1|9|12.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74144</TotalTime>
  <Words>1611</Words>
  <Application>Microsoft Office PowerPoint</Application>
  <PresentationFormat>On-screen Show (4:3)</PresentationFormat>
  <Paragraphs>351</Paragraphs>
  <Slides>26</Slides>
  <Notes>0</Notes>
  <HiddenSlides>0</HiddenSlides>
  <MMClips>26</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Custom Design</vt:lpstr>
      <vt:lpstr>More on arrays</vt:lpstr>
      <vt:lpstr>Outline</vt:lpstr>
      <vt:lpstr>Arrays</vt:lpstr>
      <vt:lpstr>Inability to assign arrays</vt:lpstr>
      <vt:lpstr>const arrays</vt:lpstr>
      <vt:lpstr>Inability to assign arrays</vt:lpstr>
      <vt:lpstr>Inability to return local arrays</vt:lpstr>
      <vt:lpstr>Local arrays</vt:lpstr>
      <vt:lpstr>Passing arrays as arguments</vt:lpstr>
      <vt:lpstr>Passing arrays as arguments</vt:lpstr>
      <vt:lpstr>Passing arrays as arguments</vt:lpstr>
      <vt:lpstr>Passing arrays as arguments</vt:lpstr>
      <vt:lpstr>Passing arrays as arguments</vt:lpstr>
      <vt:lpstr>Passing arrays as arguments</vt:lpstr>
      <vt:lpstr>Passing arrays as arguments</vt:lpstr>
      <vt:lpstr>Passing arrays as arguments</vt:lpstr>
      <vt:lpstr>Passing arrays as arguments</vt:lpstr>
      <vt:lpstr>Passing arrays as arguments</vt:lpstr>
      <vt:lpstr>Array values</vt:lpstr>
      <vt:lpstr>Array values</vt:lpstr>
      <vt:lpstr>Array values</vt:lpstr>
      <vt:lpstr>Array addresses are passed by value</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1337</cp:revision>
  <dcterms:created xsi:type="dcterms:W3CDTF">2009-09-11T23:00:44Z</dcterms:created>
  <dcterms:modified xsi:type="dcterms:W3CDTF">2020-08-10T23:40:46Z</dcterms:modified>
</cp:coreProperties>
</file>